
<file path=[Content_Types].xml><?xml version="1.0" encoding="utf-8"?>
<Types xmlns="http://schemas.openxmlformats.org/package/2006/content-types">
  <Default Extension="jpeg" ContentType="image/jpeg"/>
  <Default Extension="jpg" ContentType="image/jp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7"/>
  </p:notesMasterIdLst>
  <p:sldIdLst>
    <p:sldId id="376" r:id="rId2"/>
    <p:sldId id="831" r:id="rId3"/>
    <p:sldId id="843" r:id="rId4"/>
    <p:sldId id="950" r:id="rId5"/>
    <p:sldId id="885" r:id="rId6"/>
    <p:sldId id="926" r:id="rId7"/>
    <p:sldId id="378" r:id="rId8"/>
    <p:sldId id="940" r:id="rId9"/>
    <p:sldId id="832" r:id="rId10"/>
    <p:sldId id="871" r:id="rId11"/>
    <p:sldId id="872" r:id="rId12"/>
    <p:sldId id="833" r:id="rId13"/>
    <p:sldId id="873" r:id="rId14"/>
    <p:sldId id="941" r:id="rId15"/>
    <p:sldId id="942" r:id="rId16"/>
    <p:sldId id="834" r:id="rId17"/>
    <p:sldId id="835" r:id="rId18"/>
    <p:sldId id="939" r:id="rId19"/>
    <p:sldId id="841" r:id="rId20"/>
    <p:sldId id="946" r:id="rId21"/>
    <p:sldId id="836" r:id="rId22"/>
    <p:sldId id="896" r:id="rId23"/>
    <p:sldId id="397" r:id="rId24"/>
    <p:sldId id="398" r:id="rId25"/>
    <p:sldId id="423" r:id="rId26"/>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521415D9-36F7-43E2-AB2F-B90AF26B5E84}">
      <p14:sectionLst xmlns:p14="http://schemas.microsoft.com/office/powerpoint/2010/main">
        <p14:section name="Default Section" id="{77942E4D-44FA-4853-8CF7-938F2AED9C5E}">
          <p14:sldIdLst>
            <p14:sldId id="376"/>
          </p14:sldIdLst>
        </p14:section>
        <p14:section name="Sensors and Perception" id="{CA18E34E-4A91-45DD-80A5-E01298D8E28F}">
          <p14:sldIdLst>
            <p14:sldId id="831"/>
            <p14:sldId id="843"/>
            <p14:sldId id="950"/>
            <p14:sldId id="885"/>
            <p14:sldId id="926"/>
            <p14:sldId id="378"/>
            <p14:sldId id="940"/>
            <p14:sldId id="832"/>
            <p14:sldId id="871"/>
            <p14:sldId id="872"/>
            <p14:sldId id="833"/>
            <p14:sldId id="873"/>
            <p14:sldId id="941"/>
            <p14:sldId id="942"/>
            <p14:sldId id="834"/>
            <p14:sldId id="835"/>
            <p14:sldId id="939"/>
            <p14:sldId id="841"/>
            <p14:sldId id="946"/>
            <p14:sldId id="836"/>
            <p14:sldId id="896"/>
          </p14:sldIdLst>
        </p14:section>
        <p14:section name="HD Maps" id="{8B790207-2D5E-4348-BAD2-AD9888043B24}">
          <p14:sldIdLst>
            <p14:sldId id="397"/>
            <p14:sldId id="398"/>
            <p14:sldId id="423"/>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6633"/>
    <a:srgbClr val="008000"/>
    <a:srgbClr val="B2B2B2"/>
    <a:srgbClr val="EAEAEA"/>
    <a:srgbClr val="FF3300"/>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7712" autoAdjust="0"/>
    <p:restoredTop sz="82904" autoAdjust="0"/>
  </p:normalViewPr>
  <p:slideViewPr>
    <p:cSldViewPr>
      <p:cViewPr varScale="1">
        <p:scale>
          <a:sx n="104" d="100"/>
          <a:sy n="104" d="100"/>
        </p:scale>
        <p:origin x="1626" y="10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smtClean="0"/>
            </a:lvl1pPr>
          </a:lstStyle>
          <a:p>
            <a:pPr>
              <a:defRPr/>
            </a:pPr>
            <a:endParaRPr lang="en-US" altLang="zh-CN"/>
          </a:p>
        </p:txBody>
      </p:sp>
      <p:sp>
        <p:nvSpPr>
          <p:cNvPr id="15363"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lvl1pPr>
          </a:lstStyle>
          <a:p>
            <a:pPr>
              <a:defRPr/>
            </a:pPr>
            <a:endParaRPr lang="en-US" altLang="zh-CN"/>
          </a:p>
        </p:txBody>
      </p:sp>
      <p:sp>
        <p:nvSpPr>
          <p:cNvPr id="7066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15365"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ltLang="zh-CN" noProof="0"/>
              <a:t>Click to edit Master text styles</a:t>
            </a:r>
          </a:p>
          <a:p>
            <a:pPr lvl="1"/>
            <a:r>
              <a:rPr lang="en-US" altLang="zh-CN" noProof="0"/>
              <a:t>Second level</a:t>
            </a:r>
          </a:p>
          <a:p>
            <a:pPr lvl="2"/>
            <a:r>
              <a:rPr lang="en-US" altLang="zh-CN" noProof="0"/>
              <a:t>Third level</a:t>
            </a:r>
          </a:p>
          <a:p>
            <a:pPr lvl="3"/>
            <a:r>
              <a:rPr lang="en-US" altLang="zh-CN" noProof="0"/>
              <a:t>Fourth level</a:t>
            </a:r>
          </a:p>
          <a:p>
            <a:pPr lvl="4"/>
            <a:r>
              <a:rPr lang="en-US" altLang="zh-CN" noProof="0"/>
              <a:t>Fifth level</a:t>
            </a:r>
          </a:p>
        </p:txBody>
      </p:sp>
      <p:sp>
        <p:nvSpPr>
          <p:cNvPr id="15366"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smtClean="0"/>
            </a:lvl1pPr>
          </a:lstStyle>
          <a:p>
            <a:pPr>
              <a:defRPr/>
            </a:pPr>
            <a:endParaRPr lang="en-US" altLang="zh-CN"/>
          </a:p>
        </p:txBody>
      </p:sp>
      <p:sp>
        <p:nvSpPr>
          <p:cNvPr id="15367"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smtClean="0"/>
            </a:lvl1pPr>
          </a:lstStyle>
          <a:p>
            <a:pPr>
              <a:defRPr/>
            </a:pPr>
            <a:fld id="{6FA21340-DBF0-4FAC-9DE2-FD6DB24B56C8}"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a:t>
            </a:fld>
            <a:endParaRPr lang="en-US" altLang="zh-CN"/>
          </a:p>
        </p:txBody>
      </p:sp>
    </p:spTree>
    <p:extLst>
      <p:ext uri="{BB962C8B-B14F-4D97-AF65-F5344CB8AC3E}">
        <p14:creationId xmlns:p14="http://schemas.microsoft.com/office/powerpoint/2010/main" val="40259432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dirty="0"/>
              <a:t>Cameras: ~20-40 MB/s</a:t>
            </a:r>
          </a:p>
          <a:p>
            <a:pPr lvl="1"/>
            <a:r>
              <a:rPr lang="en-US" dirty="0"/>
              <a:t>Lidars: ~10-70 MB/s</a:t>
            </a:r>
          </a:p>
          <a:p>
            <a:pPr lvl="1"/>
            <a:r>
              <a:rPr lang="en-US" dirty="0"/>
              <a:t>Radars: ~10-100 KB/s</a:t>
            </a:r>
          </a:p>
          <a:p>
            <a:pPr lvl="1"/>
            <a:r>
              <a:rPr lang="en-US" dirty="0"/>
              <a:t>Sonars: ~10-100 KB/s</a:t>
            </a:r>
          </a:p>
          <a:p>
            <a:pPr lvl="1"/>
            <a:r>
              <a:rPr lang="en-US" dirty="0"/>
              <a:t>GPS: ~50 KB/s</a:t>
            </a:r>
          </a:p>
          <a:p>
            <a:r>
              <a:rPr lang="en-US" dirty="0"/>
              <a:t>An AV can generate ~4TB/day sensor data </a:t>
            </a:r>
            <a:r>
              <a:rPr lang="en-US" altLang="zh-CN" dirty="0"/>
              <a:t>that must be</a:t>
            </a:r>
            <a:r>
              <a:rPr lang="en-US" dirty="0"/>
              <a:t> processed in real-time</a:t>
            </a:r>
          </a:p>
          <a:p>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22</a:t>
            </a:fld>
            <a:endParaRPr lang="en-US" altLang="zh-CN"/>
          </a:p>
        </p:txBody>
      </p:sp>
    </p:spTree>
    <p:extLst>
      <p:ext uri="{BB962C8B-B14F-4D97-AF65-F5344CB8AC3E}">
        <p14:creationId xmlns:p14="http://schemas.microsoft.com/office/powerpoint/2010/main" val="36839697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Global Positioning System (GPS) • Light Detection and Ranging (LIDAR) • Cameras (Video) • Ultrasonic Sensors • Central Computer • Radar Sensors • Dedicated Short-Range Communications-Based Receiver (not pictured)</a:t>
            </a:r>
          </a:p>
          <a:p>
            <a:r>
              <a:rPr lang="en-US" dirty="0"/>
              <a:t>https://www.economist.com/the-economist-explains/2015/05/12/how-does-a-self-driving-car-work</a:t>
            </a:r>
          </a:p>
          <a:p>
            <a:pPr marL="241300" marR="611505" indent="-229235">
              <a:lnSpc>
                <a:spcPts val="2160"/>
              </a:lnSpc>
              <a:spcBef>
                <a:spcPts val="375"/>
              </a:spcBef>
              <a:buClr>
                <a:srgbClr val="359DD6"/>
              </a:buClr>
              <a:buFont typeface="Arial"/>
              <a:buChar char="•"/>
              <a:tabLst>
                <a:tab pos="241300" algn="l"/>
                <a:tab pos="241935" algn="l"/>
              </a:tabLst>
            </a:pPr>
            <a:r>
              <a:rPr lang="en-US" sz="1200" b="1" dirty="0">
                <a:latin typeface="Arial"/>
                <a:cs typeface="Arial"/>
              </a:rPr>
              <a:t>Cameras </a:t>
            </a:r>
            <a:r>
              <a:rPr lang="en-US" sz="1200" dirty="0">
                <a:latin typeface="Arial"/>
                <a:cs typeface="Arial"/>
              </a:rPr>
              <a:t>– Provide real-time obstacle detection to facilitate lane departure and</a:t>
            </a:r>
            <a:r>
              <a:rPr lang="en-US" sz="1200" spc="-210" dirty="0">
                <a:latin typeface="Arial"/>
                <a:cs typeface="Arial"/>
              </a:rPr>
              <a:t> </a:t>
            </a:r>
            <a:r>
              <a:rPr lang="en-US" sz="1200" dirty="0">
                <a:latin typeface="Arial"/>
                <a:cs typeface="Arial"/>
              </a:rPr>
              <a:t>track  roadway information (like road</a:t>
            </a:r>
            <a:r>
              <a:rPr lang="en-US" sz="1200" spc="-105" dirty="0">
                <a:latin typeface="Arial"/>
                <a:cs typeface="Arial"/>
              </a:rPr>
              <a:t> </a:t>
            </a:r>
            <a:r>
              <a:rPr lang="en-US" sz="1200" dirty="0">
                <a:latin typeface="Arial"/>
                <a:cs typeface="Arial"/>
              </a:rPr>
              <a:t>signs).</a:t>
            </a:r>
          </a:p>
          <a:p>
            <a:pPr marL="241300" indent="-229235">
              <a:lnSpc>
                <a:spcPct val="100000"/>
              </a:lnSpc>
              <a:spcBef>
                <a:spcPts val="1325"/>
              </a:spcBef>
              <a:buClr>
                <a:srgbClr val="359DD6"/>
              </a:buClr>
              <a:buFont typeface="Arial"/>
              <a:buChar char="•"/>
              <a:tabLst>
                <a:tab pos="241300" algn="l"/>
                <a:tab pos="241935" algn="l"/>
              </a:tabLst>
            </a:pPr>
            <a:r>
              <a:rPr lang="en-US" sz="1200" b="1" dirty="0">
                <a:latin typeface="Arial"/>
                <a:cs typeface="Arial"/>
              </a:rPr>
              <a:t>Radar </a:t>
            </a:r>
            <a:r>
              <a:rPr lang="en-US" sz="1200" dirty="0">
                <a:latin typeface="Arial"/>
                <a:cs typeface="Arial"/>
              </a:rPr>
              <a:t>– Radio waves detect short &amp; long-range</a:t>
            </a:r>
            <a:r>
              <a:rPr lang="en-US" sz="1200" spc="-165" dirty="0">
                <a:latin typeface="Arial"/>
                <a:cs typeface="Arial"/>
              </a:rPr>
              <a:t> </a:t>
            </a:r>
            <a:r>
              <a:rPr lang="en-US" sz="1200" dirty="0">
                <a:latin typeface="Arial"/>
                <a:cs typeface="Arial"/>
              </a:rPr>
              <a:t>depth.</a:t>
            </a:r>
          </a:p>
          <a:p>
            <a:pPr marL="241300" marR="266065" indent="-229235">
              <a:lnSpc>
                <a:spcPts val="2160"/>
              </a:lnSpc>
              <a:spcBef>
                <a:spcPts val="1639"/>
              </a:spcBef>
              <a:buClr>
                <a:srgbClr val="359DD6"/>
              </a:buClr>
              <a:buFont typeface="Arial"/>
              <a:buChar char="•"/>
              <a:tabLst>
                <a:tab pos="241300" algn="l"/>
                <a:tab pos="241935" algn="l"/>
              </a:tabLst>
            </a:pPr>
            <a:r>
              <a:rPr lang="en-US" sz="1200" b="1" dirty="0">
                <a:latin typeface="Arial"/>
                <a:cs typeface="Arial"/>
              </a:rPr>
              <a:t>LIDAR </a:t>
            </a:r>
            <a:r>
              <a:rPr lang="en-US" sz="1200" dirty="0">
                <a:latin typeface="Arial"/>
                <a:cs typeface="Arial"/>
              </a:rPr>
              <a:t>– Measures distance by illuminating target with pulsed laser light and</a:t>
            </a:r>
            <a:r>
              <a:rPr lang="en-US" sz="1200" spc="-150" dirty="0">
                <a:latin typeface="Arial"/>
                <a:cs typeface="Arial"/>
              </a:rPr>
              <a:t> </a:t>
            </a:r>
            <a:r>
              <a:rPr lang="en-US" sz="1200" dirty="0">
                <a:latin typeface="Arial"/>
                <a:cs typeface="Arial"/>
              </a:rPr>
              <a:t>measuring  reflected pulses with sensors to create 3-D map of</a:t>
            </a:r>
            <a:r>
              <a:rPr lang="en-US" sz="1200" spc="-215" dirty="0">
                <a:latin typeface="Arial"/>
                <a:cs typeface="Arial"/>
              </a:rPr>
              <a:t> </a:t>
            </a:r>
            <a:r>
              <a:rPr lang="en-US" sz="1200" dirty="0">
                <a:latin typeface="Arial"/>
                <a:cs typeface="Arial"/>
              </a:rPr>
              <a:t>area.</a:t>
            </a:r>
          </a:p>
          <a:p>
            <a:pPr marL="241300" marR="5080" indent="-229235">
              <a:lnSpc>
                <a:spcPts val="2160"/>
              </a:lnSpc>
              <a:spcBef>
                <a:spcPts val="1600"/>
              </a:spcBef>
              <a:buClr>
                <a:srgbClr val="359DD6"/>
              </a:buClr>
              <a:buFont typeface="Arial"/>
              <a:buChar char="•"/>
              <a:tabLst>
                <a:tab pos="241300" algn="l"/>
                <a:tab pos="241935" algn="l"/>
                <a:tab pos="6039485" algn="l"/>
              </a:tabLst>
            </a:pPr>
            <a:r>
              <a:rPr lang="en-US" sz="1200" b="1" dirty="0">
                <a:latin typeface="Arial"/>
                <a:cs typeface="Arial"/>
              </a:rPr>
              <a:t>GPS </a:t>
            </a:r>
            <a:r>
              <a:rPr lang="en-US" sz="1200" dirty="0">
                <a:latin typeface="Arial"/>
                <a:cs typeface="Arial"/>
              </a:rPr>
              <a:t>– </a:t>
            </a:r>
            <a:r>
              <a:rPr lang="en-US" sz="1200" spc="-5" dirty="0">
                <a:latin typeface="Arial"/>
                <a:cs typeface="Arial"/>
              </a:rPr>
              <a:t>Triangulates </a:t>
            </a:r>
            <a:r>
              <a:rPr lang="en-US" sz="1200" dirty="0">
                <a:latin typeface="Arial"/>
                <a:cs typeface="Arial"/>
              </a:rPr>
              <a:t>position of car</a:t>
            </a:r>
            <a:r>
              <a:rPr lang="en-US" sz="1200" spc="-110" dirty="0">
                <a:latin typeface="Arial"/>
                <a:cs typeface="Arial"/>
              </a:rPr>
              <a:t> </a:t>
            </a:r>
            <a:r>
              <a:rPr lang="en-US" sz="1200" dirty="0">
                <a:latin typeface="Arial"/>
                <a:cs typeface="Arial"/>
              </a:rPr>
              <a:t>using</a:t>
            </a:r>
            <a:r>
              <a:rPr lang="en-US" sz="1200" spc="-5" dirty="0">
                <a:latin typeface="Arial"/>
                <a:cs typeface="Arial"/>
              </a:rPr>
              <a:t> </a:t>
            </a:r>
            <a:r>
              <a:rPr lang="en-US" sz="1200" dirty="0">
                <a:latin typeface="Arial"/>
                <a:cs typeface="Arial"/>
              </a:rPr>
              <a:t>satellites.	Current GPS technology is limited to</a:t>
            </a:r>
            <a:r>
              <a:rPr lang="en-US" sz="1200" spc="-140" dirty="0">
                <a:latin typeface="Arial"/>
                <a:cs typeface="Arial"/>
              </a:rPr>
              <a:t> </a:t>
            </a:r>
            <a:r>
              <a:rPr lang="en-US" sz="1200" dirty="0">
                <a:latin typeface="Arial"/>
                <a:cs typeface="Arial"/>
              </a:rPr>
              <a:t>a  certain distance. Advanced GPS is in</a:t>
            </a:r>
            <a:r>
              <a:rPr lang="en-US" sz="1200" spc="-220" dirty="0">
                <a:latin typeface="Arial"/>
                <a:cs typeface="Arial"/>
              </a:rPr>
              <a:t> </a:t>
            </a:r>
            <a:r>
              <a:rPr lang="en-US" sz="1200" dirty="0">
                <a:latin typeface="Arial"/>
                <a:cs typeface="Arial"/>
              </a:rPr>
              <a:t>development.</a:t>
            </a:r>
          </a:p>
          <a:p>
            <a:pPr marL="241300" indent="-229235">
              <a:lnSpc>
                <a:spcPts val="2280"/>
              </a:lnSpc>
              <a:spcBef>
                <a:spcPts val="1325"/>
              </a:spcBef>
              <a:buClr>
                <a:srgbClr val="359DD6"/>
              </a:buClr>
              <a:buFont typeface="Arial"/>
              <a:buChar char="•"/>
              <a:tabLst>
                <a:tab pos="241300" algn="l"/>
                <a:tab pos="241935" algn="l"/>
              </a:tabLst>
            </a:pPr>
            <a:r>
              <a:rPr lang="en-US" sz="1200" b="1" dirty="0">
                <a:latin typeface="Arial"/>
                <a:cs typeface="Arial"/>
              </a:rPr>
              <a:t>Ultrasonic Sensors </a:t>
            </a:r>
            <a:r>
              <a:rPr lang="en-US" sz="1200" dirty="0">
                <a:latin typeface="Arial"/>
                <a:cs typeface="Arial"/>
              </a:rPr>
              <a:t>– Uses high-frequency sound waves and bounce-back to</a:t>
            </a:r>
            <a:r>
              <a:rPr lang="en-US" sz="1200" spc="-220" dirty="0">
                <a:latin typeface="Arial"/>
                <a:cs typeface="Arial"/>
              </a:rPr>
              <a:t> </a:t>
            </a:r>
            <a:r>
              <a:rPr lang="en-US" sz="1200" dirty="0">
                <a:latin typeface="Arial"/>
                <a:cs typeface="Arial"/>
              </a:rPr>
              <a:t>calculate</a:t>
            </a:r>
          </a:p>
          <a:p>
            <a:pPr marL="241300">
              <a:lnSpc>
                <a:spcPts val="2280"/>
              </a:lnSpc>
              <a:tabLst>
                <a:tab pos="1397000" algn="l"/>
              </a:tabLst>
            </a:pPr>
            <a:r>
              <a:rPr lang="en-US" sz="1200" dirty="0">
                <a:latin typeface="Arial"/>
                <a:cs typeface="Arial"/>
              </a:rPr>
              <a:t>distance.	Best in close</a:t>
            </a:r>
            <a:r>
              <a:rPr lang="en-US" sz="1200" spc="-45" dirty="0">
                <a:latin typeface="Arial"/>
                <a:cs typeface="Arial"/>
              </a:rPr>
              <a:t> </a:t>
            </a:r>
            <a:r>
              <a:rPr lang="en-US" sz="1200" dirty="0">
                <a:latin typeface="Arial"/>
                <a:cs typeface="Arial"/>
              </a:rPr>
              <a:t>range.</a:t>
            </a:r>
          </a:p>
          <a:p>
            <a:pPr marL="241300" marR="1374140" indent="-229235">
              <a:lnSpc>
                <a:spcPts val="2160"/>
              </a:lnSpc>
              <a:spcBef>
                <a:spcPts val="1640"/>
              </a:spcBef>
              <a:buClr>
                <a:srgbClr val="359DD6"/>
              </a:buClr>
              <a:buFont typeface="Arial"/>
              <a:buChar char="•"/>
              <a:tabLst>
                <a:tab pos="241300" algn="l"/>
                <a:tab pos="241935" algn="l"/>
              </a:tabLst>
            </a:pPr>
            <a:r>
              <a:rPr lang="en-US" sz="1200" b="1" dirty="0">
                <a:latin typeface="Arial"/>
                <a:cs typeface="Arial"/>
              </a:rPr>
              <a:t>Central Computer </a:t>
            </a:r>
            <a:r>
              <a:rPr lang="en-US" sz="1200" dirty="0">
                <a:latin typeface="Arial"/>
                <a:cs typeface="Arial"/>
              </a:rPr>
              <a:t>– “Brain” </a:t>
            </a:r>
            <a:r>
              <a:rPr lang="en-US" sz="1200" spc="-5" dirty="0">
                <a:latin typeface="Arial"/>
                <a:cs typeface="Arial"/>
              </a:rPr>
              <a:t>of </a:t>
            </a:r>
            <a:r>
              <a:rPr lang="en-US" sz="1200" dirty="0">
                <a:latin typeface="Arial"/>
                <a:cs typeface="Arial"/>
              </a:rPr>
              <a:t>the vehicle. Receives information from</a:t>
            </a:r>
            <a:r>
              <a:rPr lang="en-US" sz="1200" spc="-180" dirty="0">
                <a:latin typeface="Arial"/>
                <a:cs typeface="Arial"/>
              </a:rPr>
              <a:t> </a:t>
            </a:r>
            <a:r>
              <a:rPr lang="en-US" sz="1200" dirty="0">
                <a:latin typeface="Arial"/>
                <a:cs typeface="Arial"/>
              </a:rPr>
              <a:t>various  components and helps direct vehicle</a:t>
            </a:r>
            <a:r>
              <a:rPr lang="en-US" sz="1200" spc="-110" dirty="0">
                <a:latin typeface="Arial"/>
                <a:cs typeface="Arial"/>
              </a:rPr>
              <a:t> </a:t>
            </a:r>
            <a:r>
              <a:rPr lang="en-US" sz="1200" dirty="0">
                <a:latin typeface="Arial"/>
                <a:cs typeface="Arial"/>
              </a:rPr>
              <a:t>overall.</a:t>
            </a:r>
          </a:p>
          <a:p>
            <a:pPr marL="241300" marR="269240" indent="-229235">
              <a:lnSpc>
                <a:spcPts val="2160"/>
              </a:lnSpc>
              <a:spcBef>
                <a:spcPts val="1595"/>
              </a:spcBef>
              <a:buClr>
                <a:srgbClr val="359DD6"/>
              </a:buClr>
              <a:buFont typeface="Arial"/>
              <a:buChar char="•"/>
              <a:tabLst>
                <a:tab pos="241300" algn="l"/>
                <a:tab pos="241935" algn="l"/>
              </a:tabLst>
            </a:pPr>
            <a:r>
              <a:rPr lang="en-US" sz="1200" b="1" spc="5" dirty="0">
                <a:latin typeface="Arial"/>
                <a:cs typeface="Arial"/>
              </a:rPr>
              <a:t>DRSC </a:t>
            </a:r>
            <a:r>
              <a:rPr lang="en-US" sz="1200" b="1" dirty="0">
                <a:latin typeface="Arial"/>
                <a:cs typeface="Arial"/>
              </a:rPr>
              <a:t>- Based </a:t>
            </a:r>
            <a:r>
              <a:rPr lang="en-US" sz="1200" b="1" spc="-5" dirty="0">
                <a:latin typeface="Arial"/>
                <a:cs typeface="Arial"/>
              </a:rPr>
              <a:t>Receiver </a:t>
            </a:r>
            <a:r>
              <a:rPr lang="en-US" sz="1200" dirty="0">
                <a:latin typeface="Arial"/>
                <a:cs typeface="Arial"/>
              </a:rPr>
              <a:t>– Communications device permitting vehicle to communicate  with other vehicles (V2V) using </a:t>
            </a:r>
            <a:r>
              <a:rPr lang="en-US" sz="1200" spc="5" dirty="0">
                <a:latin typeface="Arial"/>
                <a:cs typeface="Arial"/>
              </a:rPr>
              <a:t>DSRC, </a:t>
            </a:r>
            <a:r>
              <a:rPr lang="en-US" sz="1200" dirty="0">
                <a:latin typeface="Arial"/>
                <a:cs typeface="Arial"/>
              </a:rPr>
              <a:t>a wireless communication standard that</a:t>
            </a:r>
            <a:r>
              <a:rPr lang="en-US" sz="1200" spc="-195" dirty="0">
                <a:latin typeface="Arial"/>
                <a:cs typeface="Arial"/>
              </a:rPr>
              <a:t> </a:t>
            </a:r>
            <a:r>
              <a:rPr lang="en-US" sz="1200" dirty="0">
                <a:latin typeface="Arial"/>
                <a:cs typeface="Arial"/>
              </a:rPr>
              <a:t>enables  reliable data transmission in active safety applications. NHTSA has promoted the use</a:t>
            </a:r>
            <a:r>
              <a:rPr lang="en-US" sz="1200" spc="-305" dirty="0">
                <a:latin typeface="Arial"/>
                <a:cs typeface="Arial"/>
              </a:rPr>
              <a:t> </a:t>
            </a:r>
            <a:r>
              <a:rPr lang="en-US" sz="1200" dirty="0">
                <a:latin typeface="Arial"/>
                <a:cs typeface="Arial"/>
              </a:rPr>
              <a:t>of  </a:t>
            </a:r>
            <a:r>
              <a:rPr lang="en-US" sz="1200" spc="5" dirty="0">
                <a:latin typeface="Arial"/>
                <a:cs typeface="Arial"/>
              </a:rPr>
              <a:t>DSRC.</a:t>
            </a:r>
            <a:endParaRPr lang="en-US" sz="1200" dirty="0">
              <a:latin typeface="Arial"/>
              <a:cs typeface="Arial"/>
            </a:endParaRP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a:t>
            </a:fld>
            <a:endParaRPr lang="en-US" altLang="zh-CN"/>
          </a:p>
        </p:txBody>
      </p:sp>
    </p:spTree>
    <p:extLst>
      <p:ext uri="{BB962C8B-B14F-4D97-AF65-F5344CB8AC3E}">
        <p14:creationId xmlns:p14="http://schemas.microsoft.com/office/powerpoint/2010/main" val="36782937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0" dirty="0">
                <a:solidFill>
                  <a:srgbClr val="424242"/>
                </a:solidFill>
                <a:latin typeface="Helvetica" panose="020B0604020202020204" pitchFamily="34" charset="0"/>
              </a:rPr>
              <a:t>My opinion: Cameras should be enough, theoretically, since humans drive quite well with their eyes as the only sensor. But in practice, computer vision algorithms are not yet at the level of human visual system (</a:t>
            </a:r>
            <a:r>
              <a:rPr lang="en-US" sz="1200" kern="0" dirty="0" err="1">
                <a:solidFill>
                  <a:srgbClr val="424242"/>
                </a:solidFill>
                <a:latin typeface="Helvetica" panose="020B0604020202020204" pitchFamily="34" charset="0"/>
              </a:rPr>
              <a:t>eyes+brain</a:t>
            </a:r>
            <a:r>
              <a:rPr lang="en-US" sz="1200" kern="0" dirty="0">
                <a:solidFill>
                  <a:srgbClr val="424242"/>
                </a:solidFill>
                <a:latin typeface="Helvetica" panose="020B0604020202020204" pitchFamily="34" charset="0"/>
              </a:rPr>
              <a:t>), and Lidar can be very helpful. (I think one reason of not using lidar is to save cost.)</a:t>
            </a:r>
            <a:endParaRPr lang="en-SE" sz="1200" kern="0"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7</a:t>
            </a:fld>
            <a:endParaRPr lang="en-US" altLang="zh-CN"/>
          </a:p>
        </p:txBody>
      </p:sp>
    </p:spTree>
    <p:extLst>
      <p:ext uri="{BB962C8B-B14F-4D97-AF65-F5344CB8AC3E}">
        <p14:creationId xmlns:p14="http://schemas.microsoft.com/office/powerpoint/2010/main" val="987409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The human eye can perceive about 20 stops of dynamic range, </a:t>
                </a:r>
                <a:r>
                  <a:rPr lang="en-US" dirty="0" err="1"/>
                  <a:t>i.e</a:t>
                </a:r>
                <a:r>
                  <a:rPr lang="en-US" dirty="0"/>
                  <a:t>, we can perceive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2</m:t>
                        </m:r>
                      </m:e>
                      <m:sup>
                        <m:r>
                          <a:rPr lang="en-US" b="0" i="1" smtClean="0">
                            <a:latin typeface="Cambria Math" panose="02040503050406030204" pitchFamily="18" charset="0"/>
                          </a:rPr>
                          <m:t>20</m:t>
                        </m:r>
                      </m:sup>
                    </m:sSup>
                    <m:r>
                      <a:rPr lang="en-US" b="0" i="1" smtClean="0">
                        <a:latin typeface="Cambria Math" panose="02040503050406030204" pitchFamily="18" charset="0"/>
                      </a:rPr>
                      <m:t>=1</m:t>
                    </m:r>
                  </m:oMath>
                </a14:m>
                <a:r>
                  <a:rPr lang="en-US" dirty="0"/>
                  <a:t> million times darker than the brightest ones in the same scene</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The most versatile sensor (main sensing modality of humans). </a:t>
                </a:r>
                <a:endParaRPr lang="en-SE" dirty="0"/>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The human eye can perceive about 20 stops of dynamic range, </a:t>
                </a:r>
                <a:r>
                  <a:rPr lang="en-US" dirty="0" err="1"/>
                  <a:t>i.e</a:t>
                </a:r>
                <a:r>
                  <a:rPr lang="en-US" dirty="0"/>
                  <a:t>, we can perceive </a:t>
                </a:r>
                <a:r>
                  <a:rPr lang="en-US" b="0" i="0">
                    <a:latin typeface="Cambria Math" panose="02040503050406030204" pitchFamily="18" charset="0"/>
                  </a:rPr>
                  <a:t>2^20=1</a:t>
                </a:r>
                <a:r>
                  <a:rPr lang="en-US" dirty="0"/>
                  <a:t> million times darker than the brightest ones in the same scene</a:t>
                </a:r>
                <a:endParaRPr lang="en-SE"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9</a:t>
            </a:fld>
            <a:endParaRPr lang="en-US" altLang="zh-CN"/>
          </a:p>
        </p:txBody>
      </p:sp>
    </p:spTree>
    <p:extLst>
      <p:ext uri="{BB962C8B-B14F-4D97-AF65-F5344CB8AC3E}">
        <p14:creationId xmlns:p14="http://schemas.microsoft.com/office/powerpoint/2010/main" val="14698123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Figure shows the ideal detection results from a 3D LIDAR, with all the moving objects being identified. . With its rotating axis, it is able to create a dynamic, 3D map of the environment. Point clouds per Second</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12</a:t>
            </a:fld>
            <a:endParaRPr lang="en-US" altLang="zh-CN"/>
          </a:p>
        </p:txBody>
      </p:sp>
    </p:spTree>
    <p:extLst>
      <p:ext uri="{BB962C8B-B14F-4D97-AF65-F5344CB8AC3E}">
        <p14:creationId xmlns:p14="http://schemas.microsoft.com/office/powerpoint/2010/main" val="21794429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kern="0" dirty="0"/>
              <a:t>than SICK laser range finders (SICK ~$2-4K, </a:t>
            </a:r>
            <a:r>
              <a:rPr lang="en-US" kern="0" dirty="0" err="1"/>
              <a:t>Velodyne</a:t>
            </a:r>
            <a:r>
              <a:rPr lang="en-US" kern="0" dirty="0"/>
              <a:t>  Today hundreds of Lidar products are on the market, some with very low prices.</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kern="0" dirty="0"/>
              <a:t>The distance accuracy is better than 2 cm and can measure depth up to 50 m</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kern="0" dirty="0"/>
              <a:t>Its position on top of the car increases air resistance and reduces mileage (maybe a minor concern).</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SE" kern="0"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13</a:t>
            </a:fld>
            <a:endParaRPr lang="en-US" altLang="zh-CN"/>
          </a:p>
        </p:txBody>
      </p:sp>
    </p:spTree>
    <p:extLst>
      <p:ext uri="{BB962C8B-B14F-4D97-AF65-F5344CB8AC3E}">
        <p14:creationId xmlns:p14="http://schemas.microsoft.com/office/powerpoint/2010/main" val="19235319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rial" charset="0"/>
                <a:ea typeface="+mn-ea"/>
                <a:cs typeface="+mn-cs"/>
              </a:rPr>
              <a:t> it allows users to scan a depth-accurate depiction of their surroundings</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15</a:t>
            </a:fld>
            <a:endParaRPr lang="en-US" altLang="zh-CN"/>
          </a:p>
        </p:txBody>
      </p:sp>
    </p:spTree>
    <p:extLst>
      <p:ext uri="{BB962C8B-B14F-4D97-AF65-F5344CB8AC3E}">
        <p14:creationId xmlns:p14="http://schemas.microsoft.com/office/powerpoint/2010/main" val="26446165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For accurate target detection and relative speed measurement (main sensing modality of bats)</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https://semcon.com/offerings/applied-autonomy/lidar-vs-radar-for-applied-autonomy/</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r>
              <a:rPr lang="en-US" dirty="0"/>
              <a:t>Long operating distance</a:t>
            </a:r>
          </a:p>
          <a:p>
            <a:r>
              <a:rPr lang="en-US" dirty="0"/>
              <a:t>It can operate in more varied conditions and environments. Since it is not as sensitive to for example dirt and it does not have any mechanical moving parts.</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16</a:t>
            </a:fld>
            <a:endParaRPr lang="en-US" altLang="zh-CN"/>
          </a:p>
        </p:txBody>
      </p:sp>
    </p:spTree>
    <p:extLst>
      <p:ext uri="{BB962C8B-B14F-4D97-AF65-F5344CB8AC3E}">
        <p14:creationId xmlns:p14="http://schemas.microsoft.com/office/powerpoint/2010/main" val="23422845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uses gyroscopes and accelerometers to estimate the relative position (x, y, z), orientation (roll, pitch, yaw), velocity, and acceleration of a moving vehicle with respect to an inertial frame</a:t>
            </a:r>
          </a:p>
          <a:p>
            <a:r>
              <a:rPr lang="en-US" dirty="0"/>
              <a:t>After long periods of operation, drifts occurs; need external reference to cancel it</a:t>
            </a:r>
          </a:p>
          <a:p>
            <a:pPr lvl="1"/>
            <a:r>
              <a:rPr lang="en-US" dirty="0"/>
              <a:t>Kalman Filter, Particle Filter…</a:t>
            </a:r>
          </a:p>
          <a:p>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21</a:t>
            </a:fld>
            <a:endParaRPr lang="en-US" altLang="zh-CN"/>
          </a:p>
        </p:txBody>
      </p:sp>
    </p:spTree>
    <p:extLst>
      <p:ext uri="{BB962C8B-B14F-4D97-AF65-F5344CB8AC3E}">
        <p14:creationId xmlns:p14="http://schemas.microsoft.com/office/powerpoint/2010/main" val="38199105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ltLang="zh-CN"/>
              <a:t>Click to edit Master title style</a:t>
            </a:r>
            <a:endParaRPr lang="zh-CN" alt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ltLang="zh-CN"/>
              <a:t>Click to edit Master subtitle style</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D5C03966-D6FD-4DDD-A95C-2C7993E51B97}" type="slidenum">
              <a:rPr lang="en-US" altLang="zh-CN"/>
              <a:pPr>
                <a:defRPr/>
              </a:pPr>
              <a:t>‹#›</a:t>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Rectangle 4"/>
          <p:cNvSpPr>
            <a:spLocks noGrp="1" noChangeArrowheads="1"/>
          </p:cNvSpPr>
          <p:nvPr>
            <p:ph type="dt" sz="half" idx="10"/>
          </p:nvPr>
        </p:nvSpPr>
        <p:spPr>
          <a:xfrm>
            <a:off x="457200" y="6553200"/>
            <a:ext cx="2133600" cy="244475"/>
          </a:xfrm>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xfrm>
            <a:off x="3124200" y="6553200"/>
            <a:ext cx="2895600" cy="244475"/>
          </a:xfrm>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xfrm>
            <a:off x="6934200" y="6530035"/>
            <a:ext cx="2133600" cy="244475"/>
          </a:xfrm>
          <a:ln/>
        </p:spPr>
        <p:txBody>
          <a:bodyPr/>
          <a:lstStyle>
            <a:lvl1pPr>
              <a:defRPr/>
            </a:lvl1pPr>
          </a:lstStyle>
          <a:p>
            <a:pPr>
              <a:defRPr/>
            </a:pPr>
            <a:fld id="{F57F456A-00AF-44E6-8D70-638C0D0130FF}" type="slidenum">
              <a:rPr lang="en-US" altLang="zh-CN"/>
              <a:pPr>
                <a:defRPr/>
              </a:pPr>
              <a:t>‹#›</a:t>
            </a:fld>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ltLang="zh-CN"/>
              <a:t>Click to edit Master title style</a:t>
            </a:r>
            <a:endParaRPr lang="zh-CN" alt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ltLang="zh-CN"/>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0B0C9B42-DC4F-4955-8A6B-AF74C68745B6}" type="slidenum">
              <a:rPr lang="en-US" altLang="zh-CN"/>
              <a:pPr>
                <a:defRPr/>
              </a:pPr>
              <a:t>‹#›</a:t>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sz="half" idx="1"/>
          </p:nvPr>
        </p:nvSpPr>
        <p:spPr>
          <a:xfrm>
            <a:off x="457200" y="1600200"/>
            <a:ext cx="40386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4648200" y="1600200"/>
            <a:ext cx="40386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F52C1126-23CC-4559-B546-BAC515D1D40A}" type="slidenum">
              <a:rPr lang="en-US" altLang="zh-CN"/>
              <a:pPr>
                <a:defRPr/>
              </a:pPr>
              <a:t>‹#›</a:t>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ltLang="zh-CN"/>
              <a:t>Click to edit Master title style</a:t>
            </a:r>
            <a:endParaRPr lang="zh-CN" alt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p:cNvSpPr>
            <a:spLocks noGrp="1"/>
          </p:cNvSpPr>
          <p:nvPr>
            <p:ph sz="half" idx="2"/>
          </p:nvPr>
        </p:nvSpPr>
        <p:spPr>
          <a:xfrm>
            <a:off x="457200" y="2174874"/>
            <a:ext cx="4040188" cy="42259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p:cNvSpPr>
            <a:spLocks noGrp="1"/>
          </p:cNvSpPr>
          <p:nvPr>
            <p:ph sz="quarter" idx="4"/>
          </p:nvPr>
        </p:nvSpPr>
        <p:spPr>
          <a:xfrm>
            <a:off x="4645025" y="2174874"/>
            <a:ext cx="4041775" cy="42259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a:ln/>
        </p:spPr>
        <p:txBody>
          <a:bodyPr/>
          <a:lstStyle>
            <a:lvl1pPr>
              <a:defRPr/>
            </a:lvl1pPr>
          </a:lstStyle>
          <a:p>
            <a:pPr>
              <a:defRPr/>
            </a:pPr>
            <a:fld id="{F2DB2DEA-3332-4DF6-A348-197FA3F2EA8F}" type="slidenum">
              <a:rPr lang="en-US" altLang="zh-CN"/>
              <a:pPr>
                <a:defRPr/>
              </a:pPr>
              <a:t>‹#›</a:t>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ltLang="zh-CN"/>
              <a:t>Click to edit Master title style</a:t>
            </a:r>
            <a:endParaRPr lang="zh-CN" altLang="en-US"/>
          </a:p>
        </p:txBody>
      </p:sp>
      <p:sp>
        <p:nvSpPr>
          <p:cNvPr id="3" name="Text Placeholder 2"/>
          <p:cNvSpPr>
            <a:spLocks noGrp="1"/>
          </p:cNvSpPr>
          <p:nvPr>
            <p:ph type="body" sz="half" idx="1"/>
          </p:nvPr>
        </p:nvSpPr>
        <p:spPr>
          <a:xfrm>
            <a:off x="457200" y="1600200"/>
            <a:ext cx="4038600" cy="4525963"/>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4648200" y="1600200"/>
            <a:ext cx="4038600" cy="4525963"/>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B8309577-EEFF-4D12-A7EE-88AD1DC79305}" type="slidenum">
              <a:rPr lang="en-US" altLang="zh-CN"/>
              <a:pPr>
                <a:defRPr/>
              </a:pPr>
              <a:t>‹#›</a:t>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bwMode="auto">
          <a:xfrm>
            <a:off x="457200" y="274638"/>
            <a:ext cx="8229600" cy="86836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ltLang="zh-CN" dirty="0"/>
              <a:t>Click to edit Master title style</a:t>
            </a:r>
          </a:p>
        </p:txBody>
      </p:sp>
      <p:sp>
        <p:nvSpPr>
          <p:cNvPr id="8195" name="Rectangle 3"/>
          <p:cNvSpPr>
            <a:spLocks noGrp="1" noChangeArrowheads="1"/>
          </p:cNvSpPr>
          <p:nvPr>
            <p:ph type="body" idx="1"/>
          </p:nvPr>
        </p:nvSpPr>
        <p:spPr bwMode="auto">
          <a:xfrm>
            <a:off x="457200" y="1295400"/>
            <a:ext cx="8229600" cy="5105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ltLang="zh-CN" dirty="0"/>
          </a:p>
        </p:txBody>
      </p:sp>
      <p:sp>
        <p:nvSpPr>
          <p:cNvPr id="1028" name="Rectangle 4"/>
          <p:cNvSpPr>
            <a:spLocks noGrp="1" noChangeArrowheads="1"/>
          </p:cNvSpPr>
          <p:nvPr>
            <p:ph type="dt" sz="half" idx="2"/>
          </p:nvPr>
        </p:nvSpPr>
        <p:spPr bwMode="auto">
          <a:xfrm>
            <a:off x="457200" y="6476999"/>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100" smtClean="0">
                <a:ea typeface="宋体" charset="-122"/>
              </a:defRPr>
            </a:lvl1pPr>
          </a:lstStyle>
          <a:p>
            <a:pPr>
              <a:defRPr/>
            </a:pPr>
            <a:endParaRPr lang="en-US" altLang="zh-CN" dirty="0"/>
          </a:p>
        </p:txBody>
      </p:sp>
      <p:sp>
        <p:nvSpPr>
          <p:cNvPr id="1029" name="Rectangle 5"/>
          <p:cNvSpPr>
            <a:spLocks noGrp="1" noChangeArrowheads="1"/>
          </p:cNvSpPr>
          <p:nvPr>
            <p:ph type="ftr" sz="quarter" idx="3"/>
          </p:nvPr>
        </p:nvSpPr>
        <p:spPr bwMode="auto">
          <a:xfrm>
            <a:off x="3124200" y="6476999"/>
            <a:ext cx="2895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100" smtClean="0">
                <a:ea typeface="宋体" charset="-122"/>
              </a:defRPr>
            </a:lvl1pPr>
          </a:lstStyle>
          <a:p>
            <a:pPr>
              <a:defRPr/>
            </a:pPr>
            <a:endParaRPr lang="en-US" altLang="zh-CN"/>
          </a:p>
        </p:txBody>
      </p:sp>
      <p:sp>
        <p:nvSpPr>
          <p:cNvPr id="1030" name="Rectangle 6"/>
          <p:cNvSpPr>
            <a:spLocks noGrp="1" noChangeArrowheads="1"/>
          </p:cNvSpPr>
          <p:nvPr>
            <p:ph type="sldNum" sz="quarter" idx="4"/>
          </p:nvPr>
        </p:nvSpPr>
        <p:spPr bwMode="auto">
          <a:xfrm>
            <a:off x="6553200" y="6476999"/>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ea typeface="宋体" charset="-122"/>
              </a:defRPr>
            </a:lvl1pPr>
          </a:lstStyle>
          <a:p>
            <a:pPr>
              <a:defRPr/>
            </a:pPr>
            <a:fld id="{FE160EA6-A35E-4F72-A219-BD66FDF9DC93}" type="slidenum">
              <a:rPr lang="en-US" altLang="zh-CN" smtClean="0"/>
              <a:pPr>
                <a:defRPr/>
              </a:pPr>
              <a:t>‹#›</a:t>
            </a:fld>
            <a:endParaRPr lang="en-US" altLang="zh-CN"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61" r:id="rId6"/>
  </p:sldLayoutIdLst>
  <p:hf hdr="0" ftr="0" dt="0"/>
  <p:txStyles>
    <p:titleStyle>
      <a:lvl1pPr algn="ctr" rtl="0" eaLnBrk="1" fontAlgn="base" hangingPunct="1">
        <a:spcBef>
          <a:spcPct val="0"/>
        </a:spcBef>
        <a:spcAft>
          <a:spcPct val="0"/>
        </a:spcAft>
        <a:defRPr sz="4000">
          <a:solidFill>
            <a:schemeClr val="tx1"/>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13.png"/><Relationship Id="rId4" Type="http://schemas.openxmlformats.org/officeDocument/2006/relationships/notesSlide" Target="../notesSlides/notesSlide7.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youtube.com/watch?v=jKfwHsHUdVc"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4.png"/><Relationship Id="rId4" Type="http://schemas.openxmlformats.org/officeDocument/2006/relationships/notesSlide" Target="../notesSlides/notesSlide1.xml"/></Relationships>
</file>

<file path=ppt/slides/_rels/slide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1E9C22-43DB-4CF1-9478-5B5914CD68E3}"/>
              </a:ext>
            </a:extLst>
          </p:cNvPr>
          <p:cNvSpPr>
            <a:spLocks noGrp="1"/>
          </p:cNvSpPr>
          <p:nvPr>
            <p:ph type="ctrTitle"/>
          </p:nvPr>
        </p:nvSpPr>
        <p:spPr>
          <a:xfrm>
            <a:off x="685800" y="2132856"/>
            <a:ext cx="7772400" cy="1470025"/>
          </a:xfrm>
        </p:spPr>
        <p:txBody>
          <a:bodyPr/>
          <a:lstStyle/>
          <a:p>
            <a:r>
              <a:rPr lang="en-US" dirty="0"/>
              <a:t>L1.2 AV Sensors, HD Maps</a:t>
            </a:r>
            <a:endParaRPr lang="en-SE" dirty="0"/>
          </a:p>
        </p:txBody>
      </p:sp>
      <p:sp>
        <p:nvSpPr>
          <p:cNvPr id="3" name="Subtitle 2">
            <a:extLst>
              <a:ext uri="{FF2B5EF4-FFF2-40B4-BE49-F238E27FC236}">
                <a16:creationId xmlns:a16="http://schemas.microsoft.com/office/drawing/2014/main" id="{DF4F0A68-9DF3-4C69-98DF-06276D6EC073}"/>
              </a:ext>
            </a:extLst>
          </p:cNvPr>
          <p:cNvSpPr>
            <a:spLocks noGrp="1"/>
          </p:cNvSpPr>
          <p:nvPr>
            <p:ph type="subTitle" idx="1"/>
          </p:nvPr>
        </p:nvSpPr>
        <p:spPr/>
        <p:txBody>
          <a:bodyPr/>
          <a:lstStyle/>
          <a:p>
            <a:r>
              <a:rPr lang="en-US" dirty="0"/>
              <a:t>Zonghua Gu 2023</a:t>
            </a:r>
            <a:endParaRPr lang="en-SE" dirty="0"/>
          </a:p>
        </p:txBody>
      </p:sp>
      <p:sp>
        <p:nvSpPr>
          <p:cNvPr id="4" name="Slide Number Placeholder 3">
            <a:extLst>
              <a:ext uri="{FF2B5EF4-FFF2-40B4-BE49-F238E27FC236}">
                <a16:creationId xmlns:a16="http://schemas.microsoft.com/office/drawing/2014/main" id="{4B263021-74D3-4F09-91B6-CABEF5EC6ED7}"/>
              </a:ext>
            </a:extLst>
          </p:cNvPr>
          <p:cNvSpPr>
            <a:spLocks noGrp="1"/>
          </p:cNvSpPr>
          <p:nvPr>
            <p:ph type="sldNum" sz="quarter" idx="12"/>
          </p:nvPr>
        </p:nvSpPr>
        <p:spPr/>
        <p:txBody>
          <a:bodyPr/>
          <a:lstStyle/>
          <a:p>
            <a:pPr>
              <a:defRPr/>
            </a:pPr>
            <a:fld id="{D5C03966-D6FD-4DDD-A95C-2C7993E51B97}" type="slidenum">
              <a:rPr lang="en-US" altLang="zh-CN" smtClean="0"/>
              <a:pPr>
                <a:defRPr/>
              </a:pPr>
              <a:t>1</a:t>
            </a:fld>
            <a:endParaRPr lang="en-US" altLang="zh-CN"/>
          </a:p>
        </p:txBody>
      </p:sp>
      <p:pic>
        <p:nvPicPr>
          <p:cNvPr id="5" name="Picture 4">
            <a:extLst>
              <a:ext uri="{FF2B5EF4-FFF2-40B4-BE49-F238E27FC236}">
                <a16:creationId xmlns:a16="http://schemas.microsoft.com/office/drawing/2014/main" id="{3FB05A93-BD76-0B6E-1036-32D9F737D8EA}"/>
              </a:ext>
            </a:extLst>
          </p:cNvPr>
          <p:cNvPicPr>
            <a:picLocks noChangeAspect="1"/>
          </p:cNvPicPr>
          <p:nvPr/>
        </p:nvPicPr>
        <p:blipFill>
          <a:blip r:embed="rId2"/>
          <a:stretch>
            <a:fillRect/>
          </a:stretch>
        </p:blipFill>
        <p:spPr>
          <a:xfrm>
            <a:off x="2810768" y="4411222"/>
            <a:ext cx="3561432" cy="2402154"/>
          </a:xfrm>
          <a:prstGeom prst="rect">
            <a:avLst/>
          </a:prstGeom>
        </p:spPr>
      </p:pic>
    </p:spTree>
    <p:extLst>
      <p:ext uri="{BB962C8B-B14F-4D97-AF65-F5344CB8AC3E}">
        <p14:creationId xmlns:p14="http://schemas.microsoft.com/office/powerpoint/2010/main" val="14704427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27D21B0-8339-4A14-8971-A44AA81E20C6}"/>
              </a:ext>
            </a:extLst>
          </p:cNvPr>
          <p:cNvPicPr>
            <a:picLocks noChangeAspect="1"/>
          </p:cNvPicPr>
          <p:nvPr/>
        </p:nvPicPr>
        <p:blipFill>
          <a:blip r:embed="rId2"/>
          <a:stretch>
            <a:fillRect/>
          </a:stretch>
        </p:blipFill>
        <p:spPr>
          <a:xfrm>
            <a:off x="4864479" y="3572366"/>
            <a:ext cx="3514863" cy="3285634"/>
          </a:xfrm>
          <a:prstGeom prst="rect">
            <a:avLst/>
          </a:prstGeom>
        </p:spPr>
      </p:pic>
      <p:sp>
        <p:nvSpPr>
          <p:cNvPr id="2" name="Title 1">
            <a:extLst>
              <a:ext uri="{FF2B5EF4-FFF2-40B4-BE49-F238E27FC236}">
                <a16:creationId xmlns:a16="http://schemas.microsoft.com/office/drawing/2014/main" id="{F0992B56-B033-438D-8983-133AE0526004}"/>
              </a:ext>
            </a:extLst>
          </p:cNvPr>
          <p:cNvSpPr>
            <a:spLocks noGrp="1"/>
          </p:cNvSpPr>
          <p:nvPr>
            <p:ph type="title"/>
          </p:nvPr>
        </p:nvSpPr>
        <p:spPr/>
        <p:txBody>
          <a:bodyPr/>
          <a:lstStyle/>
          <a:p>
            <a:r>
              <a:rPr lang="en-US" dirty="0"/>
              <a:t>Range Sensors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A11BD67-5B0E-493A-81A3-F4E662A8F5F7}"/>
                  </a:ext>
                </a:extLst>
              </p:cNvPr>
              <p:cNvSpPr>
                <a:spLocks noGrp="1"/>
              </p:cNvSpPr>
              <p:nvPr>
                <p:ph idx="1"/>
              </p:nvPr>
            </p:nvSpPr>
            <p:spPr>
              <a:xfrm>
                <a:off x="457200" y="1295400"/>
                <a:ext cx="8229600" cy="3357736"/>
              </a:xfrm>
            </p:spPr>
            <p:txBody>
              <a:bodyPr>
                <a:normAutofit fontScale="70000" lnSpcReduction="20000"/>
              </a:bodyPr>
              <a:lstStyle/>
              <a:p>
                <a:r>
                  <a:rPr lang="en-US" dirty="0"/>
                  <a:t>They rely on Time of Flight (</a:t>
                </a:r>
                <a:r>
                  <a:rPr lang="en-US" dirty="0" err="1"/>
                  <a:t>ToF</a:t>
                </a:r>
                <a:r>
                  <a:rPr lang="en-US" dirty="0"/>
                  <a:t>) to measure distance (range), a key element for localization and environment modeling</a:t>
                </a:r>
              </a:p>
              <a:p>
                <a:pPr lvl="1"/>
                <a:r>
                  <a:rPr lang="en-US" dirty="0"/>
                  <a:t>Lidar uses electromagnetic waves.</a:t>
                </a:r>
              </a:p>
              <a:p>
                <a:pPr lvl="1"/>
                <a:r>
                  <a:rPr lang="en-US" dirty="0"/>
                  <a:t>Radar uses radio waves</a:t>
                </a:r>
              </a:p>
              <a:p>
                <a:pPr lvl="1"/>
                <a:r>
                  <a:rPr lang="en-US" dirty="0"/>
                  <a:t>Ultrasonic uses sound waves</a:t>
                </a:r>
              </a:p>
              <a:p>
                <a:r>
                  <a:rPr lang="en-US" dirty="0"/>
                  <a:t>The traveled distance of a wave is given by </a:t>
                </a:r>
                <a14:m>
                  <m:oMath xmlns:m="http://schemas.openxmlformats.org/officeDocument/2006/math">
                    <m:r>
                      <a:rPr lang="en-US" i="1">
                        <a:latin typeface="Cambria Math" panose="02040503050406030204" pitchFamily="18" charset="0"/>
                      </a:rPr>
                      <m:t>𝑑</m:t>
                    </m:r>
                    <m:r>
                      <a:rPr lang="en-US" i="1">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𝑣</m:t>
                        </m:r>
                        <m:r>
                          <a:rPr lang="en-US" b="0" i="1" smtClean="0">
                            <a:latin typeface="Cambria Math" panose="02040503050406030204" pitchFamily="18" charset="0"/>
                          </a:rPr>
                          <m:t>∗</m:t>
                        </m:r>
                        <m:r>
                          <a:rPr lang="en-US" i="1">
                            <a:latin typeface="Cambria Math" panose="02040503050406030204" pitchFamily="18" charset="0"/>
                          </a:rPr>
                          <m:t>𝑡</m:t>
                        </m:r>
                      </m:num>
                      <m:den>
                        <m:r>
                          <a:rPr lang="en-US" b="0" i="1" smtClean="0">
                            <a:latin typeface="Cambria Math" panose="02040503050406030204" pitchFamily="18" charset="0"/>
                          </a:rPr>
                          <m:t>2</m:t>
                        </m:r>
                      </m:den>
                    </m:f>
                  </m:oMath>
                </a14:m>
                <a:endParaRPr lang="en-US" dirty="0"/>
              </a:p>
              <a:p>
                <a:pPr lvl="1"/>
                <a14:m>
                  <m:oMath xmlns:m="http://schemas.openxmlformats.org/officeDocument/2006/math">
                    <m:r>
                      <a:rPr lang="en-US" i="1">
                        <a:latin typeface="Cambria Math" panose="02040503050406030204" pitchFamily="18" charset="0"/>
                      </a:rPr>
                      <m:t>𝑑</m:t>
                    </m:r>
                    <m:r>
                      <a:rPr lang="en-US" i="1">
                        <a:latin typeface="Cambria Math" panose="02040503050406030204" pitchFamily="18" charset="0"/>
                      </a:rPr>
                      <m:t>:</m:t>
                    </m:r>
                  </m:oMath>
                </a14:m>
                <a:r>
                  <a:rPr lang="en-US" dirty="0"/>
                  <a:t> distance</a:t>
                </a:r>
              </a:p>
              <a:p>
                <a:pPr lvl="1"/>
                <a14:m>
                  <m:oMath xmlns:m="http://schemas.openxmlformats.org/officeDocument/2006/math">
                    <m:r>
                      <a:rPr lang="en-US" b="0" i="1" smtClean="0">
                        <a:latin typeface="Cambria Math" panose="02040503050406030204" pitchFamily="18" charset="0"/>
                      </a:rPr>
                      <m:t>𝑣</m:t>
                    </m:r>
                    <m:r>
                      <a:rPr lang="en-US" i="1">
                        <a:latin typeface="Cambria Math" panose="02040503050406030204" pitchFamily="18" charset="0"/>
                      </a:rPr>
                      <m:t>:</m:t>
                    </m:r>
                  </m:oMath>
                </a14:m>
                <a:r>
                  <a:rPr lang="en-US" dirty="0"/>
                  <a:t> speed of wave propagation</a:t>
                </a:r>
              </a:p>
              <a:p>
                <a:pPr lvl="1"/>
                <a14:m>
                  <m:oMath xmlns:m="http://schemas.openxmlformats.org/officeDocument/2006/math">
                    <m:r>
                      <a:rPr lang="en-US" i="1">
                        <a:latin typeface="Cambria Math" panose="02040503050406030204" pitchFamily="18" charset="0"/>
                      </a:rPr>
                      <m:t>𝑡</m:t>
                    </m:r>
                    <m:r>
                      <a:rPr lang="en-US" i="1">
                        <a:latin typeface="Cambria Math" panose="02040503050406030204" pitchFamily="18" charset="0"/>
                      </a:rPr>
                      <m:t>:</m:t>
                    </m:r>
                  </m:oMath>
                </a14:m>
                <a:r>
                  <a:rPr lang="en-US" dirty="0"/>
                  <a:t> </a:t>
                </a:r>
                <a:r>
                  <a:rPr lang="en-US" dirty="0" err="1"/>
                  <a:t>ToF</a:t>
                </a:r>
                <a:r>
                  <a:rPr lang="en-US" dirty="0"/>
                  <a:t> (roundtrip)</a:t>
                </a:r>
                <a:endParaRPr lang="en-SE" dirty="0"/>
              </a:p>
              <a:p>
                <a:endParaRPr lang="en-SE" dirty="0"/>
              </a:p>
            </p:txBody>
          </p:sp>
        </mc:Choice>
        <mc:Fallback xmlns="">
          <p:sp>
            <p:nvSpPr>
              <p:cNvPr id="3" name="Content Placeholder 2">
                <a:extLst>
                  <a:ext uri="{FF2B5EF4-FFF2-40B4-BE49-F238E27FC236}">
                    <a16:creationId xmlns:a16="http://schemas.microsoft.com/office/drawing/2014/main" id="{EA11BD67-5B0E-493A-81A3-F4E662A8F5F7}"/>
                  </a:ext>
                </a:extLst>
              </p:cNvPr>
              <p:cNvSpPr>
                <a:spLocks noGrp="1" noRot="1" noChangeAspect="1" noMove="1" noResize="1" noEditPoints="1" noAdjustHandles="1" noChangeArrowheads="1" noChangeShapeType="1" noTextEdit="1"/>
              </p:cNvSpPr>
              <p:nvPr>
                <p:ph idx="1"/>
              </p:nvPr>
            </p:nvSpPr>
            <p:spPr>
              <a:xfrm>
                <a:off x="457200" y="1295400"/>
                <a:ext cx="8229600" cy="3357736"/>
              </a:xfrm>
              <a:blipFill>
                <a:blip r:embed="rId3"/>
                <a:stretch>
                  <a:fillRect l="-815" t="-3091"/>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DC8D0A75-19E2-4242-8951-9CD735943850}"/>
              </a:ext>
            </a:extLst>
          </p:cNvPr>
          <p:cNvSpPr>
            <a:spLocks noGrp="1"/>
          </p:cNvSpPr>
          <p:nvPr>
            <p:ph type="sldNum" sz="quarter" idx="12"/>
          </p:nvPr>
        </p:nvSpPr>
        <p:spPr/>
        <p:txBody>
          <a:bodyPr/>
          <a:lstStyle/>
          <a:p>
            <a:pPr>
              <a:defRPr/>
            </a:pPr>
            <a:fld id="{F57F456A-00AF-44E6-8D70-638C0D0130FF}" type="slidenum">
              <a:rPr lang="en-US" altLang="zh-CN" smtClean="0"/>
              <a:pPr>
                <a:defRPr/>
              </a:pPr>
              <a:t>10</a:t>
            </a:fld>
            <a:endParaRPr lang="en-US" altLang="zh-CN"/>
          </a:p>
        </p:txBody>
      </p:sp>
    </p:spTree>
    <p:extLst>
      <p:ext uri="{BB962C8B-B14F-4D97-AF65-F5344CB8AC3E}">
        <p14:creationId xmlns:p14="http://schemas.microsoft.com/office/powerpoint/2010/main" val="27215759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001FA6-033D-4C19-B4DA-018AE9F8665D}"/>
              </a:ext>
            </a:extLst>
          </p:cNvPr>
          <p:cNvSpPr>
            <a:spLocks noGrp="1"/>
          </p:cNvSpPr>
          <p:nvPr>
            <p:ph type="title"/>
          </p:nvPr>
        </p:nvSpPr>
        <p:spPr/>
        <p:txBody>
          <a:bodyPr/>
          <a:lstStyle/>
          <a:p>
            <a:r>
              <a:rPr lang="en-US" dirty="0"/>
              <a:t>Range Sensors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34C15D5-6FC9-4684-8986-6FB16D79733D}"/>
                  </a:ext>
                </a:extLst>
              </p:cNvPr>
              <p:cNvSpPr>
                <a:spLocks noGrp="1"/>
              </p:cNvSpPr>
              <p:nvPr>
                <p:ph idx="1"/>
              </p:nvPr>
            </p:nvSpPr>
            <p:spPr/>
            <p:txBody>
              <a:bodyPr>
                <a:normAutofit fontScale="70000" lnSpcReduction="20000"/>
              </a:bodyPr>
              <a:lstStyle/>
              <a:p>
                <a:r>
                  <a:rPr lang="en-US" dirty="0"/>
                  <a:t>Propagation speed </a:t>
                </a:r>
                <a14:m>
                  <m:oMath xmlns:m="http://schemas.openxmlformats.org/officeDocument/2006/math">
                    <m:r>
                      <a:rPr lang="en-US" i="1">
                        <a:latin typeface="Cambria Math" panose="02040503050406030204" pitchFamily="18" charset="0"/>
                      </a:rPr>
                      <m:t>𝑣</m:t>
                    </m:r>
                  </m:oMath>
                </a14:m>
                <a:r>
                  <a:rPr lang="en-US" dirty="0"/>
                  <a:t> </a:t>
                </a:r>
              </a:p>
              <a:p>
                <a:pPr lvl="1"/>
                <a:r>
                  <a:rPr lang="en-US" dirty="0"/>
                  <a:t>Sound: 0.3 m/</a:t>
                </a:r>
                <a:r>
                  <a:rPr lang="en-US" dirty="0" err="1"/>
                  <a:t>ms</a:t>
                </a:r>
                <a:endParaRPr lang="en-US" dirty="0"/>
              </a:p>
              <a:p>
                <a:pPr lvl="1"/>
                <a:r>
                  <a:rPr lang="en-US" dirty="0"/>
                  <a:t>Electromagnetic wave (incl. light): 0.3 m/ns</a:t>
                </a:r>
              </a:p>
              <a:p>
                <a:pPr lvl="2"/>
                <a:r>
                  <a:rPr lang="en-US" dirty="0"/>
                  <a:t>1 M times faster than sound</a:t>
                </a:r>
              </a:p>
              <a:p>
                <a:r>
                  <a:rPr lang="en-US" dirty="0"/>
                  <a:t>To travel 3 meters:</a:t>
                </a:r>
              </a:p>
              <a:p>
                <a:pPr lvl="1"/>
                <a:r>
                  <a:rPr lang="en-US" dirty="0"/>
                  <a:t>10 </a:t>
                </a:r>
                <a:r>
                  <a:rPr lang="en-US" dirty="0" err="1"/>
                  <a:t>ms</a:t>
                </a:r>
                <a:r>
                  <a:rPr lang="en-US" dirty="0"/>
                  <a:t> for ultrasonic sensor</a:t>
                </a:r>
              </a:p>
              <a:p>
                <a:pPr lvl="1"/>
                <a:r>
                  <a:rPr lang="en-US" dirty="0"/>
                  <a:t>10 ns for Lidar</a:t>
                </a:r>
              </a:p>
              <a:p>
                <a:pPr lvl="1"/>
                <a:r>
                  <a:rPr lang="en-US" dirty="0"/>
                  <a:t>Measuring time of flight with electromagnetic signals is not an easy task. Hence Lidars are expensive and delicate</a:t>
                </a:r>
              </a:p>
              <a:p>
                <a:r>
                  <a:rPr lang="en-US" dirty="0"/>
                  <a:t>The quality of range sensors mainly depends on:</a:t>
                </a:r>
              </a:p>
              <a:p>
                <a:pPr lvl="1"/>
                <a:r>
                  <a:rPr lang="en-US" dirty="0"/>
                  <a:t>Inaccuracies in the time of fight measurement (laser range sensors)</a:t>
                </a:r>
              </a:p>
              <a:p>
                <a:pPr lvl="1"/>
                <a:r>
                  <a:rPr lang="en-US" dirty="0"/>
                  <a:t>Opening angle of transmitted beam (especially ultrasonic range sensors)</a:t>
                </a:r>
              </a:p>
              <a:p>
                <a:pPr lvl="1"/>
                <a:r>
                  <a:rPr lang="en-US" dirty="0"/>
                  <a:t>Interaction with the target (surface, specular reflections)</a:t>
                </a:r>
              </a:p>
              <a:p>
                <a:pPr lvl="1"/>
                <a:r>
                  <a:rPr lang="en-US" dirty="0"/>
                  <a:t>Variation of propagation speed (sound)</a:t>
                </a:r>
              </a:p>
              <a:p>
                <a:pPr lvl="1"/>
                <a:r>
                  <a:rPr lang="en-US" dirty="0"/>
                  <a:t>Speed of vehicle and target</a:t>
                </a:r>
                <a:endParaRPr lang="en-SE" dirty="0"/>
              </a:p>
              <a:p>
                <a:endParaRPr lang="en-SE" dirty="0"/>
              </a:p>
            </p:txBody>
          </p:sp>
        </mc:Choice>
        <mc:Fallback xmlns="">
          <p:sp>
            <p:nvSpPr>
              <p:cNvPr id="3" name="Content Placeholder 2">
                <a:extLst>
                  <a:ext uri="{FF2B5EF4-FFF2-40B4-BE49-F238E27FC236}">
                    <a16:creationId xmlns:a16="http://schemas.microsoft.com/office/drawing/2014/main" id="{234C15D5-6FC9-4684-8986-6FB16D79733D}"/>
                  </a:ext>
                </a:extLst>
              </p:cNvPr>
              <p:cNvSpPr>
                <a:spLocks noGrp="1" noRot="1" noChangeAspect="1" noMove="1" noResize="1" noEditPoints="1" noAdjustHandles="1" noChangeArrowheads="1" noChangeShapeType="1" noTextEdit="1"/>
              </p:cNvSpPr>
              <p:nvPr>
                <p:ph idx="1"/>
              </p:nvPr>
            </p:nvSpPr>
            <p:spPr>
              <a:blipFill>
                <a:blip r:embed="rId2"/>
                <a:stretch>
                  <a:fillRect l="-815" t="-2031" b="-143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E3790F2A-98C1-4404-8077-E824D29CDD02}"/>
              </a:ext>
            </a:extLst>
          </p:cNvPr>
          <p:cNvSpPr>
            <a:spLocks noGrp="1"/>
          </p:cNvSpPr>
          <p:nvPr>
            <p:ph type="sldNum" sz="quarter" idx="12"/>
          </p:nvPr>
        </p:nvSpPr>
        <p:spPr/>
        <p:txBody>
          <a:bodyPr/>
          <a:lstStyle/>
          <a:p>
            <a:pPr>
              <a:defRPr/>
            </a:pPr>
            <a:fld id="{F57F456A-00AF-44E6-8D70-638C0D0130FF}" type="slidenum">
              <a:rPr lang="en-US" altLang="zh-CN" smtClean="0"/>
              <a:pPr>
                <a:defRPr/>
              </a:pPr>
              <a:t>11</a:t>
            </a:fld>
            <a:endParaRPr lang="en-US" altLang="zh-CN"/>
          </a:p>
        </p:txBody>
      </p:sp>
    </p:spTree>
    <p:extLst>
      <p:ext uri="{BB962C8B-B14F-4D97-AF65-F5344CB8AC3E}">
        <p14:creationId xmlns:p14="http://schemas.microsoft.com/office/powerpoint/2010/main" val="3598372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A50064-BE88-4834-8E00-9F68101D84A5}"/>
              </a:ext>
            </a:extLst>
          </p:cNvPr>
          <p:cNvSpPr>
            <a:spLocks noGrp="1"/>
          </p:cNvSpPr>
          <p:nvPr>
            <p:ph type="title"/>
          </p:nvPr>
        </p:nvSpPr>
        <p:spPr/>
        <p:txBody>
          <a:bodyPr/>
          <a:lstStyle/>
          <a:p>
            <a:r>
              <a:rPr lang="en-US" dirty="0"/>
              <a:t>Lidar</a:t>
            </a:r>
            <a:endParaRPr lang="en-SE" dirty="0"/>
          </a:p>
        </p:txBody>
      </p:sp>
      <p:sp>
        <p:nvSpPr>
          <p:cNvPr id="3" name="Content Placeholder 2">
            <a:extLst>
              <a:ext uri="{FF2B5EF4-FFF2-40B4-BE49-F238E27FC236}">
                <a16:creationId xmlns:a16="http://schemas.microsoft.com/office/drawing/2014/main" id="{63945019-EFFA-4368-8FEE-4EBF2AF43A4F}"/>
              </a:ext>
            </a:extLst>
          </p:cNvPr>
          <p:cNvSpPr>
            <a:spLocks noGrp="1"/>
          </p:cNvSpPr>
          <p:nvPr>
            <p:ph idx="1"/>
          </p:nvPr>
        </p:nvSpPr>
        <p:spPr>
          <a:xfrm>
            <a:off x="323528" y="980728"/>
            <a:ext cx="8424936" cy="3096344"/>
          </a:xfrm>
        </p:spPr>
        <p:txBody>
          <a:bodyPr>
            <a:normAutofit fontScale="55000" lnSpcReduction="20000"/>
          </a:bodyPr>
          <a:lstStyle/>
          <a:p>
            <a:r>
              <a:rPr lang="en-US" dirty="0"/>
              <a:t>Lidar (Light Detection and Ranging Device) sends millions of light pulses per second in a well-designed pattern to generate “Point Clouds” that describe the 3D geometry of the surrounding environment</a:t>
            </a:r>
          </a:p>
          <a:p>
            <a:r>
              <a:rPr lang="en-US" dirty="0"/>
              <a:t>Pro: independent of lighting conditions, precise distance measurements for 3D perception</a:t>
            </a:r>
          </a:p>
          <a:p>
            <a:r>
              <a:rPr lang="en-US" dirty="0"/>
              <a:t>Con: expensive, medium resolution</a:t>
            </a:r>
          </a:p>
          <a:p>
            <a:r>
              <a:rPr lang="en-US" dirty="0"/>
              <a:t>Key parameters:</a:t>
            </a:r>
          </a:p>
          <a:p>
            <a:pPr lvl="1"/>
            <a:r>
              <a:rPr lang="en-US" dirty="0"/>
              <a:t>Laser beam count</a:t>
            </a:r>
          </a:p>
          <a:p>
            <a:pPr lvl="1"/>
            <a:r>
              <a:rPr lang="en-US" dirty="0"/>
              <a:t>Rotation Speed</a:t>
            </a:r>
          </a:p>
          <a:p>
            <a:pPr lvl="1"/>
            <a:r>
              <a:rPr lang="en-US" dirty="0"/>
              <a:t>FOV</a:t>
            </a:r>
          </a:p>
          <a:p>
            <a:pPr lvl="1"/>
            <a:r>
              <a:rPr lang="en-US" dirty="0"/>
              <a:t>Range distance (from tens to hundreds of meters)</a:t>
            </a:r>
            <a:endParaRPr lang="en-SE" dirty="0"/>
          </a:p>
        </p:txBody>
      </p:sp>
      <p:sp>
        <p:nvSpPr>
          <p:cNvPr id="4" name="Slide Number Placeholder 3">
            <a:extLst>
              <a:ext uri="{FF2B5EF4-FFF2-40B4-BE49-F238E27FC236}">
                <a16:creationId xmlns:a16="http://schemas.microsoft.com/office/drawing/2014/main" id="{E922612A-6E6E-4EAF-B4DE-55A47F5E2076}"/>
              </a:ext>
            </a:extLst>
          </p:cNvPr>
          <p:cNvSpPr>
            <a:spLocks noGrp="1"/>
          </p:cNvSpPr>
          <p:nvPr>
            <p:ph type="sldNum" sz="quarter" idx="12"/>
          </p:nvPr>
        </p:nvSpPr>
        <p:spPr/>
        <p:txBody>
          <a:bodyPr/>
          <a:lstStyle/>
          <a:p>
            <a:pPr>
              <a:defRPr/>
            </a:pPr>
            <a:fld id="{F57F456A-00AF-44E6-8D70-638C0D0130FF}" type="slidenum">
              <a:rPr lang="en-US" altLang="zh-CN" smtClean="0"/>
              <a:pPr>
                <a:defRPr/>
              </a:pPr>
              <a:t>12</a:t>
            </a:fld>
            <a:endParaRPr lang="en-US" altLang="zh-CN"/>
          </a:p>
        </p:txBody>
      </p:sp>
      <p:pic>
        <p:nvPicPr>
          <p:cNvPr id="1026" name="Picture 2">
            <a:extLst>
              <a:ext uri="{FF2B5EF4-FFF2-40B4-BE49-F238E27FC236}">
                <a16:creationId xmlns:a16="http://schemas.microsoft.com/office/drawing/2014/main" id="{805D52F0-84CE-49DC-AAE7-76525226DF6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07107" y="2005484"/>
            <a:ext cx="3436893" cy="193189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24A284FC-F74C-48D6-9CA8-9C6D3DA03E5E}"/>
              </a:ext>
            </a:extLst>
          </p:cNvPr>
          <p:cNvPicPr>
            <a:picLocks noChangeAspect="1"/>
          </p:cNvPicPr>
          <p:nvPr/>
        </p:nvPicPr>
        <p:blipFill>
          <a:blip r:embed="rId4"/>
          <a:stretch>
            <a:fillRect/>
          </a:stretch>
        </p:blipFill>
        <p:spPr>
          <a:xfrm>
            <a:off x="0" y="3971507"/>
            <a:ext cx="9144000" cy="2874515"/>
          </a:xfrm>
          <a:prstGeom prst="rect">
            <a:avLst/>
          </a:prstGeom>
        </p:spPr>
      </p:pic>
      <p:sp>
        <p:nvSpPr>
          <p:cNvPr id="9" name="Rectangle 8">
            <a:extLst>
              <a:ext uri="{FF2B5EF4-FFF2-40B4-BE49-F238E27FC236}">
                <a16:creationId xmlns:a16="http://schemas.microsoft.com/office/drawing/2014/main" id="{97C6CF3F-D105-43B4-B09D-60A1C1F63775}"/>
              </a:ext>
            </a:extLst>
          </p:cNvPr>
          <p:cNvSpPr/>
          <p:nvPr/>
        </p:nvSpPr>
        <p:spPr bwMode="auto">
          <a:xfrm>
            <a:off x="7884368" y="3955688"/>
            <a:ext cx="1259632" cy="868362"/>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26619378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FE3586-0DE7-48AA-816B-3EAF3A61372E}"/>
              </a:ext>
            </a:extLst>
          </p:cNvPr>
          <p:cNvSpPr>
            <a:spLocks noGrp="1"/>
          </p:cNvSpPr>
          <p:nvPr>
            <p:ph type="title"/>
          </p:nvPr>
        </p:nvSpPr>
        <p:spPr/>
        <p:txBody>
          <a:bodyPr/>
          <a:lstStyle/>
          <a:p>
            <a:r>
              <a:rPr lang="en-US" dirty="0" err="1"/>
              <a:t>Velodyne</a:t>
            </a:r>
            <a:r>
              <a:rPr lang="en-US" dirty="0"/>
              <a:t> Lidar</a:t>
            </a:r>
            <a:endParaRPr lang="en-SE" dirty="0"/>
          </a:p>
        </p:txBody>
      </p:sp>
      <p:sp>
        <p:nvSpPr>
          <p:cNvPr id="4" name="Slide Number Placeholder 3">
            <a:extLst>
              <a:ext uri="{FF2B5EF4-FFF2-40B4-BE49-F238E27FC236}">
                <a16:creationId xmlns:a16="http://schemas.microsoft.com/office/drawing/2014/main" id="{4F1C8C0A-514A-4528-8E60-1147C921CDAF}"/>
              </a:ext>
            </a:extLst>
          </p:cNvPr>
          <p:cNvSpPr>
            <a:spLocks noGrp="1"/>
          </p:cNvSpPr>
          <p:nvPr>
            <p:ph type="sldNum" sz="quarter" idx="12"/>
          </p:nvPr>
        </p:nvSpPr>
        <p:spPr/>
        <p:txBody>
          <a:bodyPr/>
          <a:lstStyle/>
          <a:p>
            <a:pPr>
              <a:defRPr/>
            </a:pPr>
            <a:fld id="{F57F456A-00AF-44E6-8D70-638C0D0130FF}" type="slidenum">
              <a:rPr lang="en-US" altLang="zh-CN" smtClean="0"/>
              <a:pPr>
                <a:defRPr/>
              </a:pPr>
              <a:t>13</a:t>
            </a:fld>
            <a:endParaRPr lang="en-US" altLang="zh-CN"/>
          </a:p>
        </p:txBody>
      </p:sp>
      <p:sp>
        <p:nvSpPr>
          <p:cNvPr id="5" name="Content Placeholder 2">
            <a:extLst>
              <a:ext uri="{FF2B5EF4-FFF2-40B4-BE49-F238E27FC236}">
                <a16:creationId xmlns:a16="http://schemas.microsoft.com/office/drawing/2014/main" id="{8F368E91-89C7-4BDF-ACAF-6C7B064B71F3}"/>
              </a:ext>
            </a:extLst>
          </p:cNvPr>
          <p:cNvSpPr txBox="1">
            <a:spLocks/>
          </p:cNvSpPr>
          <p:nvPr/>
        </p:nvSpPr>
        <p:spPr bwMode="auto">
          <a:xfrm>
            <a:off x="457200" y="1295400"/>
            <a:ext cx="8229600" cy="2691665"/>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fontScale="77500" lnSpcReduction="20000"/>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en-US" kern="0" dirty="0"/>
              <a:t>The high-end </a:t>
            </a:r>
            <a:r>
              <a:rPr lang="en-US" kern="0" dirty="0" err="1"/>
              <a:t>Velodyne</a:t>
            </a:r>
            <a:r>
              <a:rPr lang="en-US" kern="0" dirty="0"/>
              <a:t> HDL-64E with 64 laser emitters</a:t>
            </a:r>
          </a:p>
          <a:p>
            <a:pPr lvl="1"/>
            <a:r>
              <a:rPr lang="en-US" kern="0" dirty="0"/>
              <a:t>Rotation rate up to 15 Hz</a:t>
            </a:r>
          </a:p>
          <a:p>
            <a:pPr lvl="1"/>
            <a:r>
              <a:rPr lang="en-US" kern="0" dirty="0"/>
              <a:t>FOV is 360° horizontally and 26.8° vertically</a:t>
            </a:r>
          </a:p>
          <a:p>
            <a:pPr lvl="1"/>
            <a:r>
              <a:rPr lang="en-US" kern="0" dirty="0"/>
              <a:t>Angular resolution is 0.09° and 0.4° respectively</a:t>
            </a:r>
          </a:p>
          <a:p>
            <a:pPr lvl="1"/>
            <a:r>
              <a:rPr lang="en-US" kern="0" dirty="0"/>
              <a:t>Delivers ~1.3M data points per second</a:t>
            </a:r>
          </a:p>
          <a:p>
            <a:pPr lvl="1"/>
            <a:r>
              <a:rPr lang="en-US" kern="0" dirty="0"/>
              <a:t>Expensive (~USD$40-80K) (cheaper versions available)</a:t>
            </a:r>
          </a:p>
        </p:txBody>
      </p:sp>
      <p:pic>
        <p:nvPicPr>
          <p:cNvPr id="7" name="Picture 6">
            <a:extLst>
              <a:ext uri="{FF2B5EF4-FFF2-40B4-BE49-F238E27FC236}">
                <a16:creationId xmlns:a16="http://schemas.microsoft.com/office/drawing/2014/main" id="{04B87522-A433-48BD-AA4F-B5BD1160581A}"/>
              </a:ext>
            </a:extLst>
          </p:cNvPr>
          <p:cNvPicPr>
            <a:picLocks noChangeAspect="1"/>
          </p:cNvPicPr>
          <p:nvPr/>
        </p:nvPicPr>
        <p:blipFill>
          <a:blip r:embed="rId3"/>
          <a:stretch>
            <a:fillRect/>
          </a:stretch>
        </p:blipFill>
        <p:spPr>
          <a:xfrm>
            <a:off x="2123728" y="3987065"/>
            <a:ext cx="5275633" cy="2749881"/>
          </a:xfrm>
          <a:prstGeom prst="rect">
            <a:avLst/>
          </a:prstGeom>
        </p:spPr>
      </p:pic>
      <p:sp>
        <p:nvSpPr>
          <p:cNvPr id="8" name="Rectangle 7">
            <a:extLst>
              <a:ext uri="{FF2B5EF4-FFF2-40B4-BE49-F238E27FC236}">
                <a16:creationId xmlns:a16="http://schemas.microsoft.com/office/drawing/2014/main" id="{238AF3EE-8C19-4D84-BDFF-C6BFBD1BCBAB}"/>
              </a:ext>
            </a:extLst>
          </p:cNvPr>
          <p:cNvSpPr/>
          <p:nvPr/>
        </p:nvSpPr>
        <p:spPr bwMode="auto">
          <a:xfrm>
            <a:off x="4427984" y="3933056"/>
            <a:ext cx="504056" cy="504056"/>
          </a:xfrm>
          <a:prstGeom prst="rect">
            <a:avLst/>
          </a:prstGeom>
          <a:noFill/>
          <a:ln w="254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6024448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1FF9AD-D540-40BF-83C5-4174956E0952}"/>
              </a:ext>
            </a:extLst>
          </p:cNvPr>
          <p:cNvSpPr>
            <a:spLocks noGrp="1"/>
          </p:cNvSpPr>
          <p:nvPr>
            <p:ph type="title"/>
          </p:nvPr>
        </p:nvSpPr>
        <p:spPr/>
        <p:txBody>
          <a:bodyPr>
            <a:normAutofit fontScale="90000"/>
          </a:bodyPr>
          <a:lstStyle/>
          <a:p>
            <a:r>
              <a:rPr lang="en-US" dirty="0"/>
              <a:t>Many Variants of Lidars in the Market</a:t>
            </a:r>
            <a:endParaRPr lang="en-SE" dirty="0"/>
          </a:p>
        </p:txBody>
      </p:sp>
      <p:sp>
        <p:nvSpPr>
          <p:cNvPr id="3" name="Content Placeholder 2">
            <a:extLst>
              <a:ext uri="{FF2B5EF4-FFF2-40B4-BE49-F238E27FC236}">
                <a16:creationId xmlns:a16="http://schemas.microsoft.com/office/drawing/2014/main" id="{71A356D4-B77D-459A-9F04-577EBE5D881B}"/>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91D99C72-1956-4A3B-B37C-F3BE15AA5CA1}"/>
              </a:ext>
            </a:extLst>
          </p:cNvPr>
          <p:cNvSpPr>
            <a:spLocks noGrp="1"/>
          </p:cNvSpPr>
          <p:nvPr>
            <p:ph type="sldNum" sz="quarter" idx="12"/>
          </p:nvPr>
        </p:nvSpPr>
        <p:spPr/>
        <p:txBody>
          <a:bodyPr/>
          <a:lstStyle/>
          <a:p>
            <a:pPr>
              <a:defRPr/>
            </a:pPr>
            <a:fld id="{F57F456A-00AF-44E6-8D70-638C0D0130FF}" type="slidenum">
              <a:rPr lang="en-US" altLang="zh-CN" smtClean="0"/>
              <a:pPr>
                <a:defRPr/>
              </a:pPr>
              <a:t>14</a:t>
            </a:fld>
            <a:endParaRPr lang="en-US" altLang="zh-CN"/>
          </a:p>
        </p:txBody>
      </p:sp>
      <p:sp>
        <p:nvSpPr>
          <p:cNvPr id="7" name="Rectangle 6">
            <a:extLst>
              <a:ext uri="{FF2B5EF4-FFF2-40B4-BE49-F238E27FC236}">
                <a16:creationId xmlns:a16="http://schemas.microsoft.com/office/drawing/2014/main" id="{250B1827-7A4F-4DE7-A9B5-001378971C63}"/>
              </a:ext>
            </a:extLst>
          </p:cNvPr>
          <p:cNvSpPr/>
          <p:nvPr/>
        </p:nvSpPr>
        <p:spPr>
          <a:xfrm>
            <a:off x="2866374" y="6553200"/>
            <a:ext cx="3411252" cy="246221"/>
          </a:xfrm>
          <a:prstGeom prst="rect">
            <a:avLst/>
          </a:prstGeom>
        </p:spPr>
        <p:txBody>
          <a:bodyPr wrap="square">
            <a:spAutoFit/>
          </a:bodyPr>
          <a:lstStyle/>
          <a:p>
            <a:r>
              <a:rPr lang="en-US" sz="1000" dirty="0"/>
              <a:t>http://www.f4news.com/2018/05/04/yole-on-lidar-market/</a:t>
            </a:r>
            <a:endParaRPr lang="en-SE" sz="1000" dirty="0"/>
          </a:p>
        </p:txBody>
      </p:sp>
      <p:pic>
        <p:nvPicPr>
          <p:cNvPr id="1028" name="Picture 4">
            <a:extLst>
              <a:ext uri="{FF2B5EF4-FFF2-40B4-BE49-F238E27FC236}">
                <a16:creationId xmlns:a16="http://schemas.microsoft.com/office/drawing/2014/main" id="{78E40052-D66F-40B8-BD0A-41270FD2F1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7808" y="970462"/>
            <a:ext cx="8028384" cy="5612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69484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B442D7-2B05-4EA9-98EC-CFF4699B4896}"/>
              </a:ext>
            </a:extLst>
          </p:cNvPr>
          <p:cNvSpPr>
            <a:spLocks noGrp="1"/>
          </p:cNvSpPr>
          <p:nvPr>
            <p:ph type="title"/>
          </p:nvPr>
        </p:nvSpPr>
        <p:spPr>
          <a:xfrm>
            <a:off x="0" y="274638"/>
            <a:ext cx="8686800" cy="868362"/>
          </a:xfrm>
        </p:spPr>
        <p:txBody>
          <a:bodyPr>
            <a:normAutofit fontScale="90000"/>
          </a:bodyPr>
          <a:lstStyle/>
          <a:p>
            <a:r>
              <a:rPr lang="en-US" dirty="0"/>
              <a:t>Apple </a:t>
            </a:r>
            <a:r>
              <a:rPr lang="en-US" dirty="0" err="1"/>
              <a:t>iPAD</a:t>
            </a:r>
            <a:r>
              <a:rPr lang="en-US" dirty="0"/>
              <a:t> Pro has Built-in Lidar (2020)</a:t>
            </a:r>
            <a:endParaRPr lang="en-SE" dirty="0"/>
          </a:p>
        </p:txBody>
      </p:sp>
      <p:pic>
        <p:nvPicPr>
          <p:cNvPr id="7" name="iPad Pro Lidar">
            <a:hlinkClick r:id="" action="ppaction://media"/>
            <a:extLst>
              <a:ext uri="{FF2B5EF4-FFF2-40B4-BE49-F238E27FC236}">
                <a16:creationId xmlns:a16="http://schemas.microsoft.com/office/drawing/2014/main" id="{68AEF5D9-4108-493A-A2AA-4300BB6D3B71}"/>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4788024" y="924476"/>
            <a:ext cx="4072756" cy="5826505"/>
          </a:xfrm>
        </p:spPr>
      </p:pic>
      <p:sp>
        <p:nvSpPr>
          <p:cNvPr id="4" name="Slide Number Placeholder 3">
            <a:extLst>
              <a:ext uri="{FF2B5EF4-FFF2-40B4-BE49-F238E27FC236}">
                <a16:creationId xmlns:a16="http://schemas.microsoft.com/office/drawing/2014/main" id="{9734043D-954B-419F-A50D-74588978F119}"/>
              </a:ext>
            </a:extLst>
          </p:cNvPr>
          <p:cNvSpPr>
            <a:spLocks noGrp="1"/>
          </p:cNvSpPr>
          <p:nvPr>
            <p:ph type="sldNum" sz="quarter" idx="12"/>
          </p:nvPr>
        </p:nvSpPr>
        <p:spPr/>
        <p:txBody>
          <a:bodyPr/>
          <a:lstStyle/>
          <a:p>
            <a:pPr>
              <a:defRPr/>
            </a:pPr>
            <a:fld id="{F57F456A-00AF-44E6-8D70-638C0D0130FF}" type="slidenum">
              <a:rPr lang="en-US" altLang="zh-CN" smtClean="0"/>
              <a:pPr>
                <a:defRPr/>
              </a:pPr>
              <a:t>15</a:t>
            </a:fld>
            <a:endParaRPr lang="en-US" altLang="zh-CN"/>
          </a:p>
        </p:txBody>
      </p:sp>
      <p:sp>
        <p:nvSpPr>
          <p:cNvPr id="9" name="Content Placeholder 2">
            <a:extLst>
              <a:ext uri="{FF2B5EF4-FFF2-40B4-BE49-F238E27FC236}">
                <a16:creationId xmlns:a16="http://schemas.microsoft.com/office/drawing/2014/main" id="{4D23A15D-F191-4E22-9EB8-48A9633D671D}"/>
              </a:ext>
            </a:extLst>
          </p:cNvPr>
          <p:cNvSpPr txBox="1">
            <a:spLocks/>
          </p:cNvSpPr>
          <p:nvPr/>
        </p:nvSpPr>
        <p:spPr bwMode="auto">
          <a:xfrm>
            <a:off x="283220" y="1143000"/>
            <a:ext cx="4360788" cy="5257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en-US" kern="0" dirty="0"/>
              <a:t>It allows users to scan a depth-accurate depiction of the environment.</a:t>
            </a:r>
          </a:p>
          <a:p>
            <a:r>
              <a:rPr lang="en-US" kern="0" dirty="0"/>
              <a:t>Main application: Augmented Reality (AR)</a:t>
            </a:r>
          </a:p>
          <a:p>
            <a:pPr lvl="1"/>
            <a:r>
              <a:rPr lang="en-US" kern="0"/>
              <a:t>Needs </a:t>
            </a:r>
            <a:r>
              <a:rPr lang="en-US" kern="0" dirty="0"/>
              <a:t>depth information to place virtual objects in the environment.</a:t>
            </a:r>
            <a:endParaRPr lang="en-SE" kern="0" dirty="0"/>
          </a:p>
        </p:txBody>
      </p:sp>
    </p:spTree>
    <p:extLst>
      <p:ext uri="{BB962C8B-B14F-4D97-AF65-F5344CB8AC3E}">
        <p14:creationId xmlns:p14="http://schemas.microsoft.com/office/powerpoint/2010/main" val="1047295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635"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509B4-C852-4DD1-9284-8EECA4BFD1FD}"/>
              </a:ext>
            </a:extLst>
          </p:cNvPr>
          <p:cNvSpPr>
            <a:spLocks noGrp="1"/>
          </p:cNvSpPr>
          <p:nvPr>
            <p:ph type="title"/>
          </p:nvPr>
        </p:nvSpPr>
        <p:spPr/>
        <p:txBody>
          <a:bodyPr/>
          <a:lstStyle/>
          <a:p>
            <a:r>
              <a:rPr lang="en-US" dirty="0" err="1"/>
              <a:t>mmWave</a:t>
            </a:r>
            <a:r>
              <a:rPr lang="en-US" dirty="0"/>
              <a:t> Radar</a:t>
            </a:r>
            <a:endParaRPr lang="en-SE" dirty="0"/>
          </a:p>
        </p:txBody>
      </p:sp>
      <p:sp>
        <p:nvSpPr>
          <p:cNvPr id="3" name="Content Placeholder 2">
            <a:extLst>
              <a:ext uri="{FF2B5EF4-FFF2-40B4-BE49-F238E27FC236}">
                <a16:creationId xmlns:a16="http://schemas.microsoft.com/office/drawing/2014/main" id="{0D940C3F-0ACD-4CEB-B55B-3C43EDFC1EDF}"/>
              </a:ext>
            </a:extLst>
          </p:cNvPr>
          <p:cNvSpPr>
            <a:spLocks noGrp="1"/>
          </p:cNvSpPr>
          <p:nvPr>
            <p:ph idx="1"/>
          </p:nvPr>
        </p:nvSpPr>
        <p:spPr>
          <a:xfrm>
            <a:off x="457200" y="1143000"/>
            <a:ext cx="8229600" cy="2741188"/>
          </a:xfrm>
        </p:spPr>
        <p:txBody>
          <a:bodyPr>
            <a:normAutofit fontScale="70000" lnSpcReduction="20000"/>
          </a:bodyPr>
          <a:lstStyle/>
          <a:p>
            <a:r>
              <a:rPr lang="en-US" dirty="0"/>
              <a:t>Pro: provides both position and relative speed information; can operate in varied conditions (low-lighting, rain, fog…)   </a:t>
            </a:r>
          </a:p>
          <a:p>
            <a:r>
              <a:rPr lang="en-US" dirty="0"/>
              <a:t>Con: low resolution</a:t>
            </a:r>
          </a:p>
          <a:p>
            <a:r>
              <a:rPr lang="en-US" dirty="0"/>
              <a:t>Key parameters</a:t>
            </a:r>
          </a:p>
          <a:p>
            <a:pPr lvl="1"/>
            <a:r>
              <a:rPr lang="en-US" dirty="0"/>
              <a:t>Sensing distance, FOV, Position and velocity accuracy</a:t>
            </a:r>
          </a:p>
          <a:p>
            <a:r>
              <a:rPr lang="en-US" dirty="0"/>
              <a:t>Two types </a:t>
            </a:r>
          </a:p>
          <a:p>
            <a:pPr lvl="1"/>
            <a:r>
              <a:rPr lang="en-US" dirty="0"/>
              <a:t>Short-medium range with wide FOV</a:t>
            </a:r>
          </a:p>
          <a:p>
            <a:pPr lvl="1"/>
            <a:r>
              <a:rPr lang="en-US" dirty="0"/>
              <a:t>Long range with narrow FOV</a:t>
            </a:r>
            <a:endParaRPr lang="en-SE" dirty="0"/>
          </a:p>
        </p:txBody>
      </p:sp>
      <p:sp>
        <p:nvSpPr>
          <p:cNvPr id="4" name="Slide Number Placeholder 3">
            <a:extLst>
              <a:ext uri="{FF2B5EF4-FFF2-40B4-BE49-F238E27FC236}">
                <a16:creationId xmlns:a16="http://schemas.microsoft.com/office/drawing/2014/main" id="{F621052B-B1A8-4DB6-B1B2-D5570551FE2B}"/>
              </a:ext>
            </a:extLst>
          </p:cNvPr>
          <p:cNvSpPr>
            <a:spLocks noGrp="1"/>
          </p:cNvSpPr>
          <p:nvPr>
            <p:ph type="sldNum" sz="quarter" idx="12"/>
          </p:nvPr>
        </p:nvSpPr>
        <p:spPr/>
        <p:txBody>
          <a:bodyPr/>
          <a:lstStyle/>
          <a:p>
            <a:pPr>
              <a:defRPr/>
            </a:pPr>
            <a:fld id="{F57F456A-00AF-44E6-8D70-638C0D0130FF}" type="slidenum">
              <a:rPr lang="en-US" altLang="zh-CN" smtClean="0"/>
              <a:pPr>
                <a:defRPr/>
              </a:pPr>
              <a:t>16</a:t>
            </a:fld>
            <a:endParaRPr lang="en-US" altLang="zh-CN"/>
          </a:p>
        </p:txBody>
      </p:sp>
      <p:pic>
        <p:nvPicPr>
          <p:cNvPr id="5" name="Picture 4">
            <a:extLst>
              <a:ext uri="{FF2B5EF4-FFF2-40B4-BE49-F238E27FC236}">
                <a16:creationId xmlns:a16="http://schemas.microsoft.com/office/drawing/2014/main" id="{8E276801-9C97-48B5-859C-79FF57C3525B}"/>
              </a:ext>
            </a:extLst>
          </p:cNvPr>
          <p:cNvPicPr>
            <a:picLocks noChangeAspect="1"/>
          </p:cNvPicPr>
          <p:nvPr/>
        </p:nvPicPr>
        <p:blipFill>
          <a:blip r:embed="rId3"/>
          <a:stretch>
            <a:fillRect/>
          </a:stretch>
        </p:blipFill>
        <p:spPr>
          <a:xfrm>
            <a:off x="683568" y="3717032"/>
            <a:ext cx="7544916" cy="3057478"/>
          </a:xfrm>
          <a:prstGeom prst="rect">
            <a:avLst/>
          </a:prstGeom>
        </p:spPr>
      </p:pic>
    </p:spTree>
    <p:extLst>
      <p:ext uri="{BB962C8B-B14F-4D97-AF65-F5344CB8AC3E}">
        <p14:creationId xmlns:p14="http://schemas.microsoft.com/office/powerpoint/2010/main" val="17492944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41F1ED-73F7-4CD8-9C98-E531F8B828B3}"/>
              </a:ext>
            </a:extLst>
          </p:cNvPr>
          <p:cNvSpPr>
            <a:spLocks noGrp="1"/>
          </p:cNvSpPr>
          <p:nvPr>
            <p:ph type="title"/>
          </p:nvPr>
        </p:nvSpPr>
        <p:spPr/>
        <p:txBody>
          <a:bodyPr/>
          <a:lstStyle/>
          <a:p>
            <a:r>
              <a:rPr lang="en-US" dirty="0"/>
              <a:t>Ultrasound</a:t>
            </a:r>
            <a:endParaRPr lang="en-SE" dirty="0"/>
          </a:p>
        </p:txBody>
      </p:sp>
      <p:sp>
        <p:nvSpPr>
          <p:cNvPr id="3" name="Content Placeholder 2">
            <a:extLst>
              <a:ext uri="{FF2B5EF4-FFF2-40B4-BE49-F238E27FC236}">
                <a16:creationId xmlns:a16="http://schemas.microsoft.com/office/drawing/2014/main" id="{59FF8F64-EB4D-4B97-B7EF-0E1C712E0F71}"/>
              </a:ext>
            </a:extLst>
          </p:cNvPr>
          <p:cNvSpPr>
            <a:spLocks noGrp="1"/>
          </p:cNvSpPr>
          <p:nvPr>
            <p:ph idx="1"/>
          </p:nvPr>
        </p:nvSpPr>
        <p:spPr>
          <a:xfrm>
            <a:off x="457200" y="1295400"/>
            <a:ext cx="8229600" cy="2005773"/>
          </a:xfrm>
        </p:spPr>
        <p:txBody>
          <a:bodyPr>
            <a:normAutofit fontScale="70000" lnSpcReduction="20000"/>
          </a:bodyPr>
          <a:lstStyle/>
          <a:p>
            <a:r>
              <a:rPr lang="en-US" dirty="0"/>
              <a:t>Pro: not affected by lighting conditions, rain or fog</a:t>
            </a:r>
          </a:p>
          <a:p>
            <a:r>
              <a:rPr lang="en-US" dirty="0"/>
              <a:t>Con: short sensing range (mainly used for parking assistance)</a:t>
            </a:r>
            <a:endParaRPr lang="en-SE" dirty="0"/>
          </a:p>
          <a:p>
            <a:r>
              <a:rPr lang="en-US" dirty="0"/>
              <a:t>Key parameters</a:t>
            </a:r>
          </a:p>
          <a:p>
            <a:pPr lvl="1"/>
            <a:r>
              <a:rPr lang="en-US" dirty="0"/>
              <a:t>Sensing range</a:t>
            </a:r>
          </a:p>
          <a:p>
            <a:pPr lvl="1"/>
            <a:r>
              <a:rPr lang="en-US" dirty="0"/>
              <a:t>FOV</a:t>
            </a:r>
          </a:p>
        </p:txBody>
      </p:sp>
      <p:sp>
        <p:nvSpPr>
          <p:cNvPr id="4" name="Slide Number Placeholder 3">
            <a:extLst>
              <a:ext uri="{FF2B5EF4-FFF2-40B4-BE49-F238E27FC236}">
                <a16:creationId xmlns:a16="http://schemas.microsoft.com/office/drawing/2014/main" id="{A3AB1085-9AEC-49E9-B4D2-C6A8B18647F2}"/>
              </a:ext>
            </a:extLst>
          </p:cNvPr>
          <p:cNvSpPr>
            <a:spLocks noGrp="1"/>
          </p:cNvSpPr>
          <p:nvPr>
            <p:ph type="sldNum" sz="quarter" idx="12"/>
          </p:nvPr>
        </p:nvSpPr>
        <p:spPr/>
        <p:txBody>
          <a:bodyPr/>
          <a:lstStyle/>
          <a:p>
            <a:pPr>
              <a:defRPr/>
            </a:pPr>
            <a:fld id="{F57F456A-00AF-44E6-8D70-638C0D0130FF}" type="slidenum">
              <a:rPr lang="en-US" altLang="zh-CN" smtClean="0"/>
              <a:pPr>
                <a:defRPr/>
              </a:pPr>
              <a:t>17</a:t>
            </a:fld>
            <a:endParaRPr lang="en-US" altLang="zh-CN"/>
          </a:p>
        </p:txBody>
      </p:sp>
      <p:pic>
        <p:nvPicPr>
          <p:cNvPr id="5" name="Picture 4">
            <a:extLst>
              <a:ext uri="{FF2B5EF4-FFF2-40B4-BE49-F238E27FC236}">
                <a16:creationId xmlns:a16="http://schemas.microsoft.com/office/drawing/2014/main" id="{B1D4BAB6-D00D-46E5-B9B0-A87956FD16FF}"/>
              </a:ext>
            </a:extLst>
          </p:cNvPr>
          <p:cNvPicPr>
            <a:picLocks noChangeAspect="1"/>
          </p:cNvPicPr>
          <p:nvPr/>
        </p:nvPicPr>
        <p:blipFill>
          <a:blip r:embed="rId2"/>
          <a:stretch>
            <a:fillRect/>
          </a:stretch>
        </p:blipFill>
        <p:spPr>
          <a:xfrm>
            <a:off x="971600" y="3301173"/>
            <a:ext cx="7554379" cy="3477110"/>
          </a:xfrm>
          <a:prstGeom prst="rect">
            <a:avLst/>
          </a:prstGeom>
        </p:spPr>
      </p:pic>
    </p:spTree>
    <p:extLst>
      <p:ext uri="{BB962C8B-B14F-4D97-AF65-F5344CB8AC3E}">
        <p14:creationId xmlns:p14="http://schemas.microsoft.com/office/powerpoint/2010/main" val="36835353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0EB993-5DED-4732-939E-A984BF127812}"/>
              </a:ext>
            </a:extLst>
          </p:cNvPr>
          <p:cNvSpPr>
            <a:spLocks noGrp="1"/>
          </p:cNvSpPr>
          <p:nvPr>
            <p:ph type="title"/>
          </p:nvPr>
        </p:nvSpPr>
        <p:spPr/>
        <p:txBody>
          <a:bodyPr/>
          <a:lstStyle/>
          <a:p>
            <a:r>
              <a:rPr lang="en-US" dirty="0"/>
              <a:t>Comparison of Sensing Ranges</a:t>
            </a:r>
            <a:endParaRPr lang="en-SE" dirty="0"/>
          </a:p>
        </p:txBody>
      </p:sp>
      <p:sp>
        <p:nvSpPr>
          <p:cNvPr id="3" name="Content Placeholder 2">
            <a:extLst>
              <a:ext uri="{FF2B5EF4-FFF2-40B4-BE49-F238E27FC236}">
                <a16:creationId xmlns:a16="http://schemas.microsoft.com/office/drawing/2014/main" id="{CF79C5DA-8691-46C5-965D-58663B683E64}"/>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459EB8B1-BF62-4E1A-9694-707EE039601A}"/>
              </a:ext>
            </a:extLst>
          </p:cNvPr>
          <p:cNvSpPr>
            <a:spLocks noGrp="1"/>
          </p:cNvSpPr>
          <p:nvPr>
            <p:ph type="sldNum" sz="quarter" idx="12"/>
          </p:nvPr>
        </p:nvSpPr>
        <p:spPr/>
        <p:txBody>
          <a:bodyPr/>
          <a:lstStyle/>
          <a:p>
            <a:pPr>
              <a:defRPr/>
            </a:pPr>
            <a:fld id="{F57F456A-00AF-44E6-8D70-638C0D0130FF}" type="slidenum">
              <a:rPr lang="en-US" altLang="zh-CN" smtClean="0"/>
              <a:pPr>
                <a:defRPr/>
              </a:pPr>
              <a:t>18</a:t>
            </a:fld>
            <a:endParaRPr lang="en-US" altLang="zh-CN"/>
          </a:p>
        </p:txBody>
      </p:sp>
      <p:pic>
        <p:nvPicPr>
          <p:cNvPr id="5" name="Picture 4">
            <a:extLst>
              <a:ext uri="{FF2B5EF4-FFF2-40B4-BE49-F238E27FC236}">
                <a16:creationId xmlns:a16="http://schemas.microsoft.com/office/drawing/2014/main" id="{AD248B72-57F7-4A8A-AE1A-79C8A68CCF48}"/>
              </a:ext>
            </a:extLst>
          </p:cNvPr>
          <p:cNvPicPr>
            <a:picLocks noChangeAspect="1"/>
          </p:cNvPicPr>
          <p:nvPr/>
        </p:nvPicPr>
        <p:blipFill>
          <a:blip r:embed="rId2"/>
          <a:stretch>
            <a:fillRect/>
          </a:stretch>
        </p:blipFill>
        <p:spPr>
          <a:xfrm>
            <a:off x="1201316" y="1060775"/>
            <a:ext cx="6741368" cy="5590624"/>
          </a:xfrm>
          <a:prstGeom prst="rect">
            <a:avLst/>
          </a:prstGeom>
        </p:spPr>
      </p:pic>
      <p:sp>
        <p:nvSpPr>
          <p:cNvPr id="7" name="Rectangle 6">
            <a:extLst>
              <a:ext uri="{FF2B5EF4-FFF2-40B4-BE49-F238E27FC236}">
                <a16:creationId xmlns:a16="http://schemas.microsoft.com/office/drawing/2014/main" id="{0463FD50-D9D6-42BE-9C7C-1069D4659311}"/>
              </a:ext>
            </a:extLst>
          </p:cNvPr>
          <p:cNvSpPr/>
          <p:nvPr/>
        </p:nvSpPr>
        <p:spPr>
          <a:xfrm>
            <a:off x="2267744" y="6630208"/>
            <a:ext cx="4608512" cy="244475"/>
          </a:xfrm>
          <a:prstGeom prst="rect">
            <a:avLst/>
          </a:prstGeom>
        </p:spPr>
        <p:txBody>
          <a:bodyPr wrap="square">
            <a:spAutoFit/>
          </a:bodyPr>
          <a:lstStyle/>
          <a:p>
            <a:r>
              <a:rPr lang="en-US" sz="1000" dirty="0"/>
              <a:t>https://www.wevolver.com/article/2020.autonomous.vehicle.technology.report</a:t>
            </a:r>
            <a:endParaRPr lang="en-SE" sz="1000" dirty="0"/>
          </a:p>
        </p:txBody>
      </p:sp>
    </p:spTree>
    <p:extLst>
      <p:ext uri="{BB962C8B-B14F-4D97-AF65-F5344CB8AC3E}">
        <p14:creationId xmlns:p14="http://schemas.microsoft.com/office/powerpoint/2010/main" val="3934727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0F7A10-0D52-4E61-B772-DC20D3612E61}"/>
              </a:ext>
            </a:extLst>
          </p:cNvPr>
          <p:cNvSpPr>
            <a:spLocks noGrp="1"/>
          </p:cNvSpPr>
          <p:nvPr>
            <p:ph type="title"/>
          </p:nvPr>
        </p:nvSpPr>
        <p:spPr/>
        <p:txBody>
          <a:bodyPr/>
          <a:lstStyle/>
          <a:p>
            <a:r>
              <a:rPr lang="en-US" dirty="0"/>
              <a:t>Other Comparisons</a:t>
            </a:r>
            <a:endParaRPr lang="en-SE" dirty="0"/>
          </a:p>
        </p:txBody>
      </p:sp>
      <p:graphicFrame>
        <p:nvGraphicFramePr>
          <p:cNvPr id="6" name="Table 6">
            <a:extLst>
              <a:ext uri="{FF2B5EF4-FFF2-40B4-BE49-F238E27FC236}">
                <a16:creationId xmlns:a16="http://schemas.microsoft.com/office/drawing/2014/main" id="{E377966D-D772-4055-BF32-5255BE3311AC}"/>
              </a:ext>
            </a:extLst>
          </p:cNvPr>
          <p:cNvGraphicFramePr>
            <a:graphicFrameLocks noGrp="1"/>
          </p:cNvGraphicFramePr>
          <p:nvPr>
            <p:ph idx="1"/>
            <p:extLst>
              <p:ext uri="{D42A27DB-BD31-4B8C-83A1-F6EECF244321}">
                <p14:modId xmlns:p14="http://schemas.microsoft.com/office/powerpoint/2010/main" val="246510213"/>
              </p:ext>
            </p:extLst>
          </p:nvPr>
        </p:nvGraphicFramePr>
        <p:xfrm>
          <a:off x="1187624" y="2636912"/>
          <a:ext cx="7094512" cy="2773680"/>
        </p:xfrm>
        <a:graphic>
          <a:graphicData uri="http://schemas.openxmlformats.org/drawingml/2006/table">
            <a:tbl>
              <a:tblPr firstRow="1" bandRow="1">
                <a:tableStyleId>{5C22544A-7EE6-4342-B048-85BDC9FD1C3A}</a:tableStyleId>
              </a:tblPr>
              <a:tblGrid>
                <a:gridCol w="3367604">
                  <a:extLst>
                    <a:ext uri="{9D8B030D-6E8A-4147-A177-3AD203B41FA5}">
                      <a16:colId xmlns:a16="http://schemas.microsoft.com/office/drawing/2014/main" val="2734083650"/>
                    </a:ext>
                  </a:extLst>
                </a:gridCol>
                <a:gridCol w="1397591">
                  <a:extLst>
                    <a:ext uri="{9D8B030D-6E8A-4147-A177-3AD203B41FA5}">
                      <a16:colId xmlns:a16="http://schemas.microsoft.com/office/drawing/2014/main" val="2492940885"/>
                    </a:ext>
                  </a:extLst>
                </a:gridCol>
                <a:gridCol w="1211244">
                  <a:extLst>
                    <a:ext uri="{9D8B030D-6E8A-4147-A177-3AD203B41FA5}">
                      <a16:colId xmlns:a16="http://schemas.microsoft.com/office/drawing/2014/main" val="3506410474"/>
                    </a:ext>
                  </a:extLst>
                </a:gridCol>
                <a:gridCol w="1118073">
                  <a:extLst>
                    <a:ext uri="{9D8B030D-6E8A-4147-A177-3AD203B41FA5}">
                      <a16:colId xmlns:a16="http://schemas.microsoft.com/office/drawing/2014/main" val="3955803808"/>
                    </a:ext>
                  </a:extLst>
                </a:gridCol>
              </a:tblGrid>
              <a:tr h="370840">
                <a:tc>
                  <a:txBody>
                    <a:bodyPr/>
                    <a:lstStyle/>
                    <a:p>
                      <a:endParaRPr lang="en-SE" sz="2000">
                        <a:solidFill>
                          <a:schemeClr val="tx1"/>
                        </a:solidFill>
                      </a:endParaRPr>
                    </a:p>
                  </a:txBody>
                  <a:tcPr/>
                </a:tc>
                <a:tc>
                  <a:txBody>
                    <a:bodyPr/>
                    <a:lstStyle/>
                    <a:p>
                      <a:r>
                        <a:rPr lang="en-US" sz="2000" dirty="0">
                          <a:solidFill>
                            <a:schemeClr val="tx1"/>
                          </a:solidFill>
                        </a:rPr>
                        <a:t>Camera</a:t>
                      </a:r>
                      <a:endParaRPr lang="en-SE" sz="2000" dirty="0">
                        <a:solidFill>
                          <a:schemeClr val="tx1"/>
                        </a:solidFill>
                      </a:endParaRPr>
                    </a:p>
                  </a:txBody>
                  <a:tcPr/>
                </a:tc>
                <a:tc>
                  <a:txBody>
                    <a:bodyPr/>
                    <a:lstStyle/>
                    <a:p>
                      <a:r>
                        <a:rPr lang="en-US" sz="2000" dirty="0">
                          <a:solidFill>
                            <a:schemeClr val="tx1"/>
                          </a:solidFill>
                        </a:rPr>
                        <a:t>Lidar</a:t>
                      </a:r>
                      <a:endParaRPr lang="en-SE" sz="2000" dirty="0">
                        <a:solidFill>
                          <a:schemeClr val="tx1"/>
                        </a:solidFill>
                      </a:endParaRPr>
                    </a:p>
                  </a:txBody>
                  <a:tcPr/>
                </a:tc>
                <a:tc>
                  <a:txBody>
                    <a:bodyPr/>
                    <a:lstStyle/>
                    <a:p>
                      <a:r>
                        <a:rPr lang="en-US" sz="2000" dirty="0">
                          <a:solidFill>
                            <a:schemeClr val="tx1"/>
                          </a:solidFill>
                        </a:rPr>
                        <a:t>Radar</a:t>
                      </a:r>
                      <a:endParaRPr lang="en-SE" sz="2000" dirty="0">
                        <a:solidFill>
                          <a:schemeClr val="tx1"/>
                        </a:solidFill>
                      </a:endParaRPr>
                    </a:p>
                  </a:txBody>
                  <a:tcPr/>
                </a:tc>
                <a:extLst>
                  <a:ext uri="{0D108BD9-81ED-4DB2-BD59-A6C34878D82A}">
                    <a16:rowId xmlns:a16="http://schemas.microsoft.com/office/drawing/2014/main" val="4041598925"/>
                  </a:ext>
                </a:extLst>
              </a:tr>
              <a:tr h="370840">
                <a:tc>
                  <a:txBody>
                    <a:bodyPr/>
                    <a:lstStyle/>
                    <a:p>
                      <a:r>
                        <a:rPr lang="en-US" sz="2000" dirty="0"/>
                        <a:t>Sensing Range</a:t>
                      </a:r>
                      <a:endParaRPr lang="en-SE" sz="2000" dirty="0"/>
                    </a:p>
                  </a:txBody>
                  <a:tcPr/>
                </a:tc>
                <a:tc>
                  <a:txBody>
                    <a:bodyPr/>
                    <a:lstStyle/>
                    <a:p>
                      <a:r>
                        <a:rPr lang="en-US" sz="2000" kern="1200" dirty="0">
                          <a:solidFill>
                            <a:srgbClr val="FFC000"/>
                          </a:solidFill>
                          <a:latin typeface="+mn-lt"/>
                          <a:ea typeface="+mn-ea"/>
                          <a:cs typeface="+mn-cs"/>
                        </a:rPr>
                        <a:t>Mixed</a:t>
                      </a:r>
                      <a:endParaRPr lang="en-SE" sz="2000" kern="1200" dirty="0">
                        <a:solidFill>
                          <a:srgbClr val="FFC000"/>
                        </a:solidFill>
                        <a:latin typeface="+mn-lt"/>
                        <a:ea typeface="+mn-ea"/>
                        <a:cs typeface="+mn-cs"/>
                      </a:endParaRPr>
                    </a:p>
                  </a:txBody>
                  <a:tcPr/>
                </a:tc>
                <a:tc>
                  <a:txBody>
                    <a:bodyPr/>
                    <a:lstStyle/>
                    <a:p>
                      <a:r>
                        <a:rPr lang="en-US" sz="2000" kern="1200" dirty="0">
                          <a:solidFill>
                            <a:srgbClr val="FFC000"/>
                          </a:solidFill>
                          <a:latin typeface="+mn-lt"/>
                          <a:ea typeface="+mn-ea"/>
                          <a:cs typeface="+mn-cs"/>
                        </a:rPr>
                        <a:t>Mixed</a:t>
                      </a:r>
                      <a:endParaRPr lang="en-SE" sz="2000" kern="1200" dirty="0">
                        <a:solidFill>
                          <a:srgbClr val="FFC000"/>
                        </a:solidFill>
                        <a:latin typeface="+mn-lt"/>
                        <a:ea typeface="+mn-ea"/>
                        <a:cs typeface="+mn-cs"/>
                      </a:endParaRPr>
                    </a:p>
                  </a:txBody>
                  <a:tcPr/>
                </a:tc>
                <a:tc>
                  <a:txBody>
                    <a:bodyPr/>
                    <a:lstStyle/>
                    <a:p>
                      <a:r>
                        <a:rPr lang="en-US" sz="2000" kern="1200" dirty="0">
                          <a:solidFill>
                            <a:srgbClr val="00B050"/>
                          </a:solidFill>
                          <a:latin typeface="+mn-lt"/>
                          <a:ea typeface="+mn-ea"/>
                          <a:cs typeface="+mn-cs"/>
                        </a:rPr>
                        <a:t>Good</a:t>
                      </a:r>
                      <a:endParaRPr lang="en-SE" sz="2000" kern="1200" dirty="0">
                        <a:solidFill>
                          <a:srgbClr val="00B050"/>
                        </a:solidFill>
                        <a:latin typeface="+mn-lt"/>
                        <a:ea typeface="+mn-ea"/>
                        <a:cs typeface="+mn-cs"/>
                      </a:endParaRPr>
                    </a:p>
                  </a:txBody>
                  <a:tcPr/>
                </a:tc>
                <a:extLst>
                  <a:ext uri="{0D108BD9-81ED-4DB2-BD59-A6C34878D82A}">
                    <a16:rowId xmlns:a16="http://schemas.microsoft.com/office/drawing/2014/main" val="2929696719"/>
                  </a:ext>
                </a:extLst>
              </a:tr>
              <a:tr h="370840">
                <a:tc>
                  <a:txBody>
                    <a:bodyPr/>
                    <a:lstStyle/>
                    <a:p>
                      <a:r>
                        <a:rPr lang="en-US" sz="2000" dirty="0"/>
                        <a:t>Functioning in bad weather</a:t>
                      </a:r>
                      <a:endParaRPr lang="en-SE" sz="2000" dirty="0"/>
                    </a:p>
                  </a:txBody>
                  <a:tcPr/>
                </a:tc>
                <a:tc>
                  <a:txBody>
                    <a:bodyPr/>
                    <a:lstStyle/>
                    <a:p>
                      <a:r>
                        <a:rPr lang="en-US" sz="2000" dirty="0">
                          <a:solidFill>
                            <a:srgbClr val="FF0000"/>
                          </a:solidFill>
                        </a:rPr>
                        <a:t>Poor</a:t>
                      </a:r>
                      <a:endParaRPr lang="en-SE" sz="2000" dirty="0"/>
                    </a:p>
                  </a:txBody>
                  <a:tcPr/>
                </a:tc>
                <a:tc>
                  <a:txBody>
                    <a:bodyPr/>
                    <a:lstStyle/>
                    <a:p>
                      <a:r>
                        <a:rPr lang="en-US" sz="2000" kern="1200" dirty="0">
                          <a:solidFill>
                            <a:srgbClr val="FFC000"/>
                          </a:solidFill>
                          <a:latin typeface="+mn-lt"/>
                          <a:ea typeface="+mn-ea"/>
                          <a:cs typeface="+mn-cs"/>
                        </a:rPr>
                        <a:t>Mixed</a:t>
                      </a:r>
                      <a:endParaRPr lang="en-SE" sz="2000" kern="1200" dirty="0">
                        <a:solidFill>
                          <a:srgbClr val="FFC000"/>
                        </a:solidFill>
                        <a:latin typeface="+mn-lt"/>
                        <a:ea typeface="+mn-ea"/>
                        <a:cs typeface="+mn-cs"/>
                      </a:endParaRPr>
                    </a:p>
                  </a:txBody>
                  <a:tcPr/>
                </a:tc>
                <a:tc>
                  <a:txBody>
                    <a:bodyPr/>
                    <a:lstStyle/>
                    <a:p>
                      <a:r>
                        <a:rPr lang="en-US" sz="2000" kern="1200" dirty="0">
                          <a:solidFill>
                            <a:srgbClr val="00B050"/>
                          </a:solidFill>
                          <a:latin typeface="+mn-lt"/>
                          <a:ea typeface="+mn-ea"/>
                          <a:cs typeface="+mn-cs"/>
                        </a:rPr>
                        <a:t>Good</a:t>
                      </a:r>
                      <a:endParaRPr lang="en-SE" sz="2000" kern="1200" dirty="0">
                        <a:solidFill>
                          <a:srgbClr val="00B050"/>
                        </a:solidFill>
                        <a:latin typeface="+mn-lt"/>
                        <a:ea typeface="+mn-ea"/>
                        <a:cs typeface="+mn-cs"/>
                      </a:endParaRPr>
                    </a:p>
                  </a:txBody>
                  <a:tcPr/>
                </a:tc>
                <a:extLst>
                  <a:ext uri="{0D108BD9-81ED-4DB2-BD59-A6C34878D82A}">
                    <a16:rowId xmlns:a16="http://schemas.microsoft.com/office/drawing/2014/main" val="2220979935"/>
                  </a:ext>
                </a:extLst>
              </a:tr>
              <a:tr h="370840">
                <a:tc>
                  <a:txBody>
                    <a:bodyPr/>
                    <a:lstStyle/>
                    <a:p>
                      <a:r>
                        <a:rPr lang="en-US" sz="2000" dirty="0"/>
                        <a:t>Functioning in poor lighting</a:t>
                      </a:r>
                      <a:endParaRPr lang="en-SE" sz="2000" dirty="0"/>
                    </a:p>
                  </a:txBody>
                  <a:tcPr/>
                </a:tc>
                <a:tc>
                  <a:txBody>
                    <a:bodyPr/>
                    <a:lstStyle/>
                    <a:p>
                      <a:r>
                        <a:rPr lang="en-US" sz="2000" kern="1200" dirty="0">
                          <a:solidFill>
                            <a:srgbClr val="FFC000"/>
                          </a:solidFill>
                          <a:latin typeface="+mn-lt"/>
                          <a:ea typeface="+mn-ea"/>
                          <a:cs typeface="+mn-cs"/>
                        </a:rPr>
                        <a:t>Mixed</a:t>
                      </a:r>
                      <a:endParaRPr lang="en-SE" sz="2000" kern="1200" dirty="0">
                        <a:solidFill>
                          <a:srgbClr val="FFC000"/>
                        </a:solidFill>
                        <a:latin typeface="+mn-lt"/>
                        <a:ea typeface="+mn-ea"/>
                        <a:cs typeface="+mn-cs"/>
                      </a:endParaRPr>
                    </a:p>
                  </a:txBody>
                  <a:tcPr/>
                </a:tc>
                <a:tc>
                  <a:txBody>
                    <a:bodyPr/>
                    <a:lstStyle/>
                    <a:p>
                      <a:r>
                        <a:rPr lang="en-US" sz="2000" kern="1200" dirty="0">
                          <a:solidFill>
                            <a:srgbClr val="00B050"/>
                          </a:solidFill>
                          <a:latin typeface="+mn-lt"/>
                          <a:ea typeface="+mn-ea"/>
                          <a:cs typeface="+mn-cs"/>
                        </a:rPr>
                        <a:t>Good</a:t>
                      </a:r>
                      <a:endParaRPr lang="en-SE" sz="2000" kern="1200" dirty="0">
                        <a:solidFill>
                          <a:srgbClr val="00B050"/>
                        </a:solidFill>
                        <a:latin typeface="+mn-lt"/>
                        <a:ea typeface="+mn-ea"/>
                        <a:cs typeface="+mn-cs"/>
                      </a:endParaRPr>
                    </a:p>
                  </a:txBody>
                  <a:tcPr/>
                </a:tc>
                <a:tc>
                  <a:txBody>
                    <a:bodyPr/>
                    <a:lstStyle/>
                    <a:p>
                      <a:r>
                        <a:rPr lang="en-US" sz="2000" kern="1200" dirty="0">
                          <a:solidFill>
                            <a:srgbClr val="00B050"/>
                          </a:solidFill>
                          <a:latin typeface="+mn-lt"/>
                          <a:ea typeface="+mn-ea"/>
                          <a:cs typeface="+mn-cs"/>
                        </a:rPr>
                        <a:t>Good</a:t>
                      </a:r>
                      <a:endParaRPr lang="en-SE" sz="2000" kern="1200" dirty="0">
                        <a:solidFill>
                          <a:srgbClr val="00B050"/>
                        </a:solidFill>
                        <a:latin typeface="+mn-lt"/>
                        <a:ea typeface="+mn-ea"/>
                        <a:cs typeface="+mn-cs"/>
                      </a:endParaRPr>
                    </a:p>
                  </a:txBody>
                  <a:tcPr/>
                </a:tc>
                <a:extLst>
                  <a:ext uri="{0D108BD9-81ED-4DB2-BD59-A6C34878D82A}">
                    <a16:rowId xmlns:a16="http://schemas.microsoft.com/office/drawing/2014/main" val="1200724896"/>
                  </a:ext>
                </a:extLst>
              </a:tr>
              <a:tr h="370840">
                <a:tc>
                  <a:txBody>
                    <a:bodyPr/>
                    <a:lstStyle/>
                    <a:p>
                      <a:r>
                        <a:rPr lang="en-US" sz="2000" dirty="0"/>
                        <a:t>Object Detection</a:t>
                      </a:r>
                      <a:endParaRPr lang="en-SE" sz="2000" dirty="0"/>
                    </a:p>
                  </a:txBody>
                  <a:tcPr/>
                </a:tc>
                <a:tc>
                  <a:txBody>
                    <a:bodyPr/>
                    <a:lstStyle/>
                    <a:p>
                      <a:r>
                        <a:rPr lang="en-US" sz="2000" dirty="0">
                          <a:solidFill>
                            <a:srgbClr val="FFC000"/>
                          </a:solidFill>
                        </a:rPr>
                        <a:t>Mixed</a:t>
                      </a:r>
                      <a:endParaRPr lang="en-SE" sz="2000" dirty="0">
                        <a:solidFill>
                          <a:srgbClr val="FFC000"/>
                        </a:solidFill>
                      </a:endParaRPr>
                    </a:p>
                  </a:txBody>
                  <a:tcPr/>
                </a:tc>
                <a:tc>
                  <a:txBody>
                    <a:bodyPr/>
                    <a:lstStyle/>
                    <a:p>
                      <a:r>
                        <a:rPr lang="en-US" sz="2000" kern="1200" dirty="0">
                          <a:solidFill>
                            <a:srgbClr val="00B050"/>
                          </a:solidFill>
                          <a:latin typeface="+mn-lt"/>
                          <a:ea typeface="+mn-ea"/>
                          <a:cs typeface="+mn-cs"/>
                        </a:rPr>
                        <a:t>Good</a:t>
                      </a:r>
                      <a:endParaRPr lang="en-SE" sz="2000" kern="1200" dirty="0">
                        <a:solidFill>
                          <a:srgbClr val="00B050"/>
                        </a:solidFill>
                        <a:latin typeface="+mn-lt"/>
                        <a:ea typeface="+mn-ea"/>
                        <a:cs typeface="+mn-cs"/>
                      </a:endParaRPr>
                    </a:p>
                  </a:txBody>
                  <a:tcPr/>
                </a:tc>
                <a:tc>
                  <a:txBody>
                    <a:bodyPr/>
                    <a:lstStyle/>
                    <a:p>
                      <a:r>
                        <a:rPr lang="en-US" sz="2000" kern="1200" dirty="0">
                          <a:solidFill>
                            <a:srgbClr val="FFC000"/>
                          </a:solidFill>
                          <a:latin typeface="+mn-lt"/>
                          <a:ea typeface="+mn-ea"/>
                          <a:cs typeface="+mn-cs"/>
                        </a:rPr>
                        <a:t>Mixed</a:t>
                      </a:r>
                      <a:endParaRPr lang="en-SE" sz="2000" kern="1200" dirty="0">
                        <a:solidFill>
                          <a:srgbClr val="FFC000"/>
                        </a:solidFill>
                        <a:latin typeface="+mn-lt"/>
                        <a:ea typeface="+mn-ea"/>
                        <a:cs typeface="+mn-cs"/>
                      </a:endParaRPr>
                    </a:p>
                  </a:txBody>
                  <a:tcPr/>
                </a:tc>
                <a:extLst>
                  <a:ext uri="{0D108BD9-81ED-4DB2-BD59-A6C34878D82A}">
                    <a16:rowId xmlns:a16="http://schemas.microsoft.com/office/drawing/2014/main" val="269192216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Object Classification</a:t>
                      </a:r>
                      <a:endParaRPr lang="en-SE" sz="2000" dirty="0"/>
                    </a:p>
                  </a:txBody>
                  <a:tcPr/>
                </a:tc>
                <a:tc>
                  <a:txBody>
                    <a:bodyPr/>
                    <a:lstStyle/>
                    <a:p>
                      <a:r>
                        <a:rPr lang="en-US" sz="2000" dirty="0">
                          <a:solidFill>
                            <a:srgbClr val="00B050"/>
                          </a:solidFill>
                        </a:rPr>
                        <a:t>Good</a:t>
                      </a:r>
                      <a:endParaRPr lang="en-SE" sz="2000" dirty="0">
                        <a:solidFill>
                          <a:srgbClr val="00B050"/>
                        </a:solidFill>
                      </a:endParaRPr>
                    </a:p>
                  </a:txBody>
                  <a:tcPr/>
                </a:tc>
                <a:tc>
                  <a:txBody>
                    <a:bodyPr/>
                    <a:lstStyle/>
                    <a:p>
                      <a:r>
                        <a:rPr lang="en-US" sz="2000" kern="1200" dirty="0">
                          <a:solidFill>
                            <a:srgbClr val="FFC000"/>
                          </a:solidFill>
                          <a:latin typeface="+mn-lt"/>
                          <a:ea typeface="+mn-ea"/>
                          <a:cs typeface="+mn-cs"/>
                        </a:rPr>
                        <a:t>Mixed</a:t>
                      </a:r>
                      <a:endParaRPr lang="en-SE" sz="2000" kern="1200" dirty="0">
                        <a:solidFill>
                          <a:srgbClr val="FFC000"/>
                        </a:solidFill>
                        <a:latin typeface="+mn-lt"/>
                        <a:ea typeface="+mn-ea"/>
                        <a:cs typeface="+mn-cs"/>
                      </a:endParaRPr>
                    </a:p>
                  </a:txBody>
                  <a:tcPr/>
                </a:tc>
                <a:tc>
                  <a:txBody>
                    <a:bodyPr/>
                    <a:lstStyle/>
                    <a:p>
                      <a:r>
                        <a:rPr lang="en-US" sz="2000" dirty="0">
                          <a:solidFill>
                            <a:srgbClr val="FF0000"/>
                          </a:solidFill>
                        </a:rPr>
                        <a:t>Poor</a:t>
                      </a:r>
                      <a:endParaRPr lang="en-SE" sz="2000" dirty="0">
                        <a:solidFill>
                          <a:srgbClr val="FF0000"/>
                        </a:solidFill>
                      </a:endParaRPr>
                    </a:p>
                  </a:txBody>
                  <a:tcPr/>
                </a:tc>
                <a:extLst>
                  <a:ext uri="{0D108BD9-81ED-4DB2-BD59-A6C34878D82A}">
                    <a16:rowId xmlns:a16="http://schemas.microsoft.com/office/drawing/2014/main" val="3222511077"/>
                  </a:ext>
                </a:extLst>
              </a:tr>
              <a:tr h="370840">
                <a:tc>
                  <a:txBody>
                    <a:bodyPr/>
                    <a:lstStyle/>
                    <a:p>
                      <a:r>
                        <a:rPr lang="en-US" sz="2000" dirty="0"/>
                        <a:t>Lane Tracking</a:t>
                      </a:r>
                      <a:endParaRPr lang="en-SE" sz="2000" dirty="0"/>
                    </a:p>
                  </a:txBody>
                  <a:tcPr/>
                </a:tc>
                <a:tc>
                  <a:txBody>
                    <a:bodyPr/>
                    <a:lstStyle/>
                    <a:p>
                      <a:r>
                        <a:rPr lang="en-US" sz="2000" dirty="0">
                          <a:solidFill>
                            <a:srgbClr val="00B050"/>
                          </a:solidFill>
                        </a:rPr>
                        <a:t>Good</a:t>
                      </a:r>
                      <a:endParaRPr lang="en-SE" sz="2000" dirty="0">
                        <a:solidFill>
                          <a:srgbClr val="00B050"/>
                        </a:solidFill>
                      </a:endParaRPr>
                    </a:p>
                  </a:txBody>
                  <a:tcPr/>
                </a:tc>
                <a:tc>
                  <a:txBody>
                    <a:bodyPr/>
                    <a:lstStyle/>
                    <a:p>
                      <a:r>
                        <a:rPr lang="en-US" sz="2000" dirty="0">
                          <a:solidFill>
                            <a:srgbClr val="FF0000"/>
                          </a:solidFill>
                        </a:rPr>
                        <a:t>Poor</a:t>
                      </a:r>
                      <a:endParaRPr lang="en-SE" sz="2000" dirty="0"/>
                    </a:p>
                  </a:txBody>
                  <a:tcPr/>
                </a:tc>
                <a:tc>
                  <a:txBody>
                    <a:bodyPr/>
                    <a:lstStyle/>
                    <a:p>
                      <a:r>
                        <a:rPr lang="en-US" sz="2000" dirty="0">
                          <a:solidFill>
                            <a:srgbClr val="FF0000"/>
                          </a:solidFill>
                        </a:rPr>
                        <a:t>Poor</a:t>
                      </a:r>
                      <a:endParaRPr lang="en-SE" sz="2000" dirty="0"/>
                    </a:p>
                  </a:txBody>
                  <a:tcPr/>
                </a:tc>
                <a:extLst>
                  <a:ext uri="{0D108BD9-81ED-4DB2-BD59-A6C34878D82A}">
                    <a16:rowId xmlns:a16="http://schemas.microsoft.com/office/drawing/2014/main" val="823008035"/>
                  </a:ext>
                </a:extLst>
              </a:tr>
            </a:tbl>
          </a:graphicData>
        </a:graphic>
      </p:graphicFrame>
      <p:sp>
        <p:nvSpPr>
          <p:cNvPr id="4" name="Slide Number Placeholder 3">
            <a:extLst>
              <a:ext uri="{FF2B5EF4-FFF2-40B4-BE49-F238E27FC236}">
                <a16:creationId xmlns:a16="http://schemas.microsoft.com/office/drawing/2014/main" id="{6035D2AE-B5EE-414B-8F17-F8A8FC4854BB}"/>
              </a:ext>
            </a:extLst>
          </p:cNvPr>
          <p:cNvSpPr>
            <a:spLocks noGrp="1"/>
          </p:cNvSpPr>
          <p:nvPr>
            <p:ph type="sldNum" sz="quarter" idx="12"/>
          </p:nvPr>
        </p:nvSpPr>
        <p:spPr/>
        <p:txBody>
          <a:bodyPr/>
          <a:lstStyle/>
          <a:p>
            <a:pPr>
              <a:defRPr/>
            </a:pPr>
            <a:fld id="{F57F456A-00AF-44E6-8D70-638C0D0130FF}" type="slidenum">
              <a:rPr lang="en-US" altLang="zh-CN" smtClean="0"/>
              <a:pPr>
                <a:defRPr/>
              </a:pPr>
              <a:t>19</a:t>
            </a:fld>
            <a:endParaRPr lang="en-US" altLang="zh-CN"/>
          </a:p>
        </p:txBody>
      </p:sp>
      <p:sp>
        <p:nvSpPr>
          <p:cNvPr id="8" name="Content Placeholder 2">
            <a:extLst>
              <a:ext uri="{FF2B5EF4-FFF2-40B4-BE49-F238E27FC236}">
                <a16:creationId xmlns:a16="http://schemas.microsoft.com/office/drawing/2014/main" id="{9E88555E-6A21-48FD-B15B-D9D601F774AC}"/>
              </a:ext>
            </a:extLst>
          </p:cNvPr>
          <p:cNvSpPr txBox="1">
            <a:spLocks/>
          </p:cNvSpPr>
          <p:nvPr/>
        </p:nvSpPr>
        <p:spPr bwMode="auto">
          <a:xfrm>
            <a:off x="457200" y="1295401"/>
            <a:ext cx="8229600" cy="170155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en-US" sz="2800" kern="0" dirty="0"/>
              <a:t>Each sensor has its strengths and weaknesses</a:t>
            </a:r>
          </a:p>
          <a:p>
            <a:r>
              <a:rPr lang="en-US" sz="2800" kern="0" dirty="0"/>
              <a:t>Sensor fusion crucial for robust perception</a:t>
            </a:r>
            <a:endParaRPr lang="en-SE" sz="2800" kern="0" dirty="0"/>
          </a:p>
        </p:txBody>
      </p:sp>
    </p:spTree>
    <p:extLst>
      <p:ext uri="{BB962C8B-B14F-4D97-AF65-F5344CB8AC3E}">
        <p14:creationId xmlns:p14="http://schemas.microsoft.com/office/powerpoint/2010/main" val="4086822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A54692-343B-4C03-99E8-B8DAEFB73C37}"/>
              </a:ext>
            </a:extLst>
          </p:cNvPr>
          <p:cNvSpPr>
            <a:spLocks noGrp="1"/>
          </p:cNvSpPr>
          <p:nvPr>
            <p:ph type="title"/>
          </p:nvPr>
        </p:nvSpPr>
        <p:spPr/>
        <p:txBody>
          <a:bodyPr/>
          <a:lstStyle/>
          <a:p>
            <a:r>
              <a:rPr lang="en-US" dirty="0">
                <a:solidFill>
                  <a:srgbClr val="FF0000"/>
                </a:solidFill>
              </a:rPr>
              <a:t>AV SENSORS</a:t>
            </a:r>
            <a:endParaRPr lang="en-SE" dirty="0">
              <a:solidFill>
                <a:srgbClr val="FF0000"/>
              </a:solidFill>
            </a:endParaRPr>
          </a:p>
        </p:txBody>
      </p:sp>
      <p:sp>
        <p:nvSpPr>
          <p:cNvPr id="3" name="Content Placeholder 2">
            <a:extLst>
              <a:ext uri="{FF2B5EF4-FFF2-40B4-BE49-F238E27FC236}">
                <a16:creationId xmlns:a16="http://schemas.microsoft.com/office/drawing/2014/main" id="{05642936-68F2-404F-8DAE-BEA4C4862755}"/>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1FBF6447-FE03-4CB9-84AA-0AFFEEB2D1E1}"/>
              </a:ext>
            </a:extLst>
          </p:cNvPr>
          <p:cNvSpPr>
            <a:spLocks noGrp="1"/>
          </p:cNvSpPr>
          <p:nvPr>
            <p:ph type="sldNum" sz="quarter" idx="12"/>
          </p:nvPr>
        </p:nvSpPr>
        <p:spPr/>
        <p:txBody>
          <a:bodyPr/>
          <a:lstStyle/>
          <a:p>
            <a:pPr>
              <a:defRPr/>
            </a:pPr>
            <a:fld id="{F57F456A-00AF-44E6-8D70-638C0D0130FF}" type="slidenum">
              <a:rPr lang="en-US" altLang="zh-CN" smtClean="0"/>
              <a:pPr>
                <a:defRPr/>
              </a:pPr>
              <a:t>2</a:t>
            </a:fld>
            <a:endParaRPr lang="en-US" altLang="zh-CN"/>
          </a:p>
        </p:txBody>
      </p:sp>
      <p:pic>
        <p:nvPicPr>
          <p:cNvPr id="5" name="Picture 4">
            <a:extLst>
              <a:ext uri="{FF2B5EF4-FFF2-40B4-BE49-F238E27FC236}">
                <a16:creationId xmlns:a16="http://schemas.microsoft.com/office/drawing/2014/main" id="{EB9B1858-17A5-4939-824B-6B15701EDA46}"/>
              </a:ext>
            </a:extLst>
          </p:cNvPr>
          <p:cNvPicPr>
            <a:picLocks noChangeAspect="1"/>
          </p:cNvPicPr>
          <p:nvPr/>
        </p:nvPicPr>
        <p:blipFill>
          <a:blip r:embed="rId2"/>
          <a:stretch>
            <a:fillRect/>
          </a:stretch>
        </p:blipFill>
        <p:spPr>
          <a:xfrm>
            <a:off x="1279414" y="1484784"/>
            <a:ext cx="6714973" cy="4529190"/>
          </a:xfrm>
          <a:prstGeom prst="rect">
            <a:avLst/>
          </a:prstGeom>
        </p:spPr>
      </p:pic>
    </p:spTree>
    <p:extLst>
      <p:ext uri="{BB962C8B-B14F-4D97-AF65-F5344CB8AC3E}">
        <p14:creationId xmlns:p14="http://schemas.microsoft.com/office/powerpoint/2010/main" val="19453873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1630C1-1DBF-482D-A183-48E3A8E17813}"/>
              </a:ext>
            </a:extLst>
          </p:cNvPr>
          <p:cNvSpPr>
            <a:spLocks noGrp="1"/>
          </p:cNvSpPr>
          <p:nvPr>
            <p:ph type="title"/>
          </p:nvPr>
        </p:nvSpPr>
        <p:spPr/>
        <p:txBody>
          <a:bodyPr/>
          <a:lstStyle/>
          <a:p>
            <a:r>
              <a:rPr lang="en-US" dirty="0"/>
              <a:t>GNSS/GPS</a:t>
            </a:r>
            <a:endParaRPr lang="en-SE" dirty="0"/>
          </a:p>
        </p:txBody>
      </p:sp>
      <p:sp>
        <p:nvSpPr>
          <p:cNvPr id="3" name="Content Placeholder 2">
            <a:extLst>
              <a:ext uri="{FF2B5EF4-FFF2-40B4-BE49-F238E27FC236}">
                <a16:creationId xmlns:a16="http://schemas.microsoft.com/office/drawing/2014/main" id="{6C68E44F-335E-41AD-A3B3-1AE5E226CFF4}"/>
              </a:ext>
            </a:extLst>
          </p:cNvPr>
          <p:cNvSpPr>
            <a:spLocks noGrp="1"/>
          </p:cNvSpPr>
          <p:nvPr>
            <p:ph idx="1"/>
          </p:nvPr>
        </p:nvSpPr>
        <p:spPr>
          <a:xfrm>
            <a:off x="323528" y="1052736"/>
            <a:ext cx="6120680" cy="4392488"/>
          </a:xfrm>
        </p:spPr>
        <p:txBody>
          <a:bodyPr>
            <a:normAutofit fontScale="70000" lnSpcReduction="20000"/>
          </a:bodyPr>
          <a:lstStyle/>
          <a:p>
            <a:r>
              <a:rPr lang="en-US" altLang="zh-CN" dirty="0"/>
              <a:t>GNSS (</a:t>
            </a:r>
            <a:r>
              <a:rPr lang="en-US" dirty="0"/>
              <a:t>Global Navigation Satellite System</a:t>
            </a:r>
            <a:r>
              <a:rPr lang="en-US" altLang="zh-CN" dirty="0"/>
              <a:t>) provides </a:t>
            </a:r>
            <a:r>
              <a:rPr lang="en-US" dirty="0"/>
              <a:t>localization service for outdoor applications. Current GNSS systems include:</a:t>
            </a:r>
          </a:p>
          <a:p>
            <a:pPr lvl="1"/>
            <a:r>
              <a:rPr lang="en-US" dirty="0"/>
              <a:t>GPS (USA), Galileo (Europe), </a:t>
            </a:r>
            <a:r>
              <a:rPr lang="en-US" dirty="0" err="1"/>
              <a:t>Beidou</a:t>
            </a:r>
            <a:r>
              <a:rPr lang="en-US" dirty="0"/>
              <a:t> (China), GLONASS (Russia)</a:t>
            </a:r>
          </a:p>
          <a:p>
            <a:r>
              <a:rPr lang="en-US" dirty="0"/>
              <a:t>Conventional GPS provides a few meters accuracy, affected by cloud covers and tall buildings; RTK (Real-Time Kinematic) GPS can provide centimeter-level accuracy by calculating and transmitting differential correction data via radio to allow the roving GPS system (vehicle) to correct its position</a:t>
            </a:r>
            <a:endParaRPr lang="en-SE" dirty="0"/>
          </a:p>
        </p:txBody>
      </p:sp>
      <p:sp>
        <p:nvSpPr>
          <p:cNvPr id="4" name="Slide Number Placeholder 3">
            <a:extLst>
              <a:ext uri="{FF2B5EF4-FFF2-40B4-BE49-F238E27FC236}">
                <a16:creationId xmlns:a16="http://schemas.microsoft.com/office/drawing/2014/main" id="{511744F7-F5BC-4E69-9C85-EA8DE26BD86E}"/>
              </a:ext>
            </a:extLst>
          </p:cNvPr>
          <p:cNvSpPr>
            <a:spLocks noGrp="1"/>
          </p:cNvSpPr>
          <p:nvPr>
            <p:ph type="sldNum" sz="quarter" idx="12"/>
          </p:nvPr>
        </p:nvSpPr>
        <p:spPr/>
        <p:txBody>
          <a:bodyPr/>
          <a:lstStyle/>
          <a:p>
            <a:pPr>
              <a:defRPr/>
            </a:pPr>
            <a:fld id="{F57F456A-00AF-44E6-8D70-638C0D0130FF}" type="slidenum">
              <a:rPr lang="en-US" altLang="zh-CN" smtClean="0"/>
              <a:pPr>
                <a:defRPr/>
              </a:pPr>
              <a:t>20</a:t>
            </a:fld>
            <a:endParaRPr lang="en-US" altLang="zh-CN"/>
          </a:p>
        </p:txBody>
      </p:sp>
      <p:pic>
        <p:nvPicPr>
          <p:cNvPr id="1026" name="Picture 2">
            <a:extLst>
              <a:ext uri="{FF2B5EF4-FFF2-40B4-BE49-F238E27FC236}">
                <a16:creationId xmlns:a16="http://schemas.microsoft.com/office/drawing/2014/main" id="{28322976-B6AE-4407-8EDF-DC29D2D7CE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04049" y="1496332"/>
            <a:ext cx="4063752" cy="48576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43166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C69583-866B-4AEB-8D8C-D3700EFF3018}"/>
              </a:ext>
            </a:extLst>
          </p:cNvPr>
          <p:cNvSpPr>
            <a:spLocks noGrp="1"/>
          </p:cNvSpPr>
          <p:nvPr>
            <p:ph type="title"/>
          </p:nvPr>
        </p:nvSpPr>
        <p:spPr/>
        <p:txBody>
          <a:bodyPr/>
          <a:lstStyle/>
          <a:p>
            <a:r>
              <a:rPr lang="en-US" altLang="zh-CN" dirty="0"/>
              <a:t>IMU</a:t>
            </a:r>
            <a:endParaRPr lang="en-SE" dirty="0"/>
          </a:p>
        </p:txBody>
      </p:sp>
      <p:sp>
        <p:nvSpPr>
          <p:cNvPr id="3" name="Content Placeholder 2">
            <a:extLst>
              <a:ext uri="{FF2B5EF4-FFF2-40B4-BE49-F238E27FC236}">
                <a16:creationId xmlns:a16="http://schemas.microsoft.com/office/drawing/2014/main" id="{EA6F5D72-9C9F-474A-BF39-16A7F0449694}"/>
              </a:ext>
            </a:extLst>
          </p:cNvPr>
          <p:cNvSpPr>
            <a:spLocks noGrp="1"/>
          </p:cNvSpPr>
          <p:nvPr>
            <p:ph idx="1"/>
          </p:nvPr>
        </p:nvSpPr>
        <p:spPr>
          <a:xfrm>
            <a:off x="539552" y="1191896"/>
            <a:ext cx="8229600" cy="2997697"/>
          </a:xfrm>
        </p:spPr>
        <p:txBody>
          <a:bodyPr>
            <a:normAutofit fontScale="77500" lnSpcReduction="20000"/>
          </a:bodyPr>
          <a:lstStyle/>
          <a:p>
            <a:r>
              <a:rPr lang="en-US" dirty="0"/>
              <a:t>IMU</a:t>
            </a:r>
            <a:r>
              <a:rPr lang="en-US" altLang="zh-CN" dirty="0"/>
              <a:t> (Inertial Measurement System)</a:t>
            </a:r>
            <a:r>
              <a:rPr lang="en-US" dirty="0"/>
              <a:t> measures acceleration (linear and angular) and orientation (yaw, pitch, roll)</a:t>
            </a:r>
          </a:p>
          <a:p>
            <a:pPr lvl="1"/>
            <a:r>
              <a:rPr lang="en-US" dirty="0"/>
              <a:t>For ground vehicles on 2D plane, only yaw is relevant.</a:t>
            </a:r>
          </a:p>
          <a:p>
            <a:pPr lvl="1"/>
            <a:r>
              <a:rPr lang="en-US" dirty="0"/>
              <a:t>For aerial vehicles in 3D space, all three are relevant</a:t>
            </a:r>
          </a:p>
          <a:p>
            <a:r>
              <a:rPr lang="en-US" dirty="0"/>
              <a:t>Often combined with GNSS/GPS to form</a:t>
            </a:r>
            <a:r>
              <a:rPr lang="en-US" altLang="zh-CN" dirty="0"/>
              <a:t> </a:t>
            </a:r>
            <a:r>
              <a:rPr lang="en-US" dirty="0"/>
              <a:t>INS (</a:t>
            </a:r>
            <a:r>
              <a:rPr lang="en-US" altLang="zh-CN" dirty="0"/>
              <a:t>I</a:t>
            </a:r>
            <a:r>
              <a:rPr lang="en-US" dirty="0"/>
              <a:t>ntegrated Navigation System), using sensor fusion to achieve higher estimation accuracy</a:t>
            </a:r>
            <a:endParaRPr lang="en-SE" dirty="0"/>
          </a:p>
        </p:txBody>
      </p:sp>
      <p:sp>
        <p:nvSpPr>
          <p:cNvPr id="4" name="Slide Number Placeholder 3">
            <a:extLst>
              <a:ext uri="{FF2B5EF4-FFF2-40B4-BE49-F238E27FC236}">
                <a16:creationId xmlns:a16="http://schemas.microsoft.com/office/drawing/2014/main" id="{58C83F94-158B-4CFF-B379-6D0598661D55}"/>
              </a:ext>
            </a:extLst>
          </p:cNvPr>
          <p:cNvSpPr>
            <a:spLocks noGrp="1"/>
          </p:cNvSpPr>
          <p:nvPr>
            <p:ph type="sldNum" sz="quarter" idx="12"/>
          </p:nvPr>
        </p:nvSpPr>
        <p:spPr/>
        <p:txBody>
          <a:bodyPr/>
          <a:lstStyle/>
          <a:p>
            <a:pPr>
              <a:defRPr/>
            </a:pPr>
            <a:fld id="{F57F456A-00AF-44E6-8D70-638C0D0130FF}" type="slidenum">
              <a:rPr lang="en-US" altLang="zh-CN" smtClean="0"/>
              <a:pPr>
                <a:defRPr/>
              </a:pPr>
              <a:t>21</a:t>
            </a:fld>
            <a:endParaRPr lang="en-US" altLang="zh-CN"/>
          </a:p>
        </p:txBody>
      </p:sp>
      <p:pic>
        <p:nvPicPr>
          <p:cNvPr id="6" name="Picture 5">
            <a:extLst>
              <a:ext uri="{FF2B5EF4-FFF2-40B4-BE49-F238E27FC236}">
                <a16:creationId xmlns:a16="http://schemas.microsoft.com/office/drawing/2014/main" id="{6B738A5C-3EC4-4797-8CB5-BA6D8117AEB9}"/>
              </a:ext>
            </a:extLst>
          </p:cNvPr>
          <p:cNvPicPr>
            <a:picLocks noChangeAspect="1"/>
          </p:cNvPicPr>
          <p:nvPr/>
        </p:nvPicPr>
        <p:blipFill>
          <a:blip r:embed="rId3"/>
          <a:stretch>
            <a:fillRect/>
          </a:stretch>
        </p:blipFill>
        <p:spPr>
          <a:xfrm>
            <a:off x="2051720" y="4208753"/>
            <a:ext cx="1638708" cy="2359176"/>
          </a:xfrm>
          <a:prstGeom prst="rect">
            <a:avLst/>
          </a:prstGeom>
        </p:spPr>
      </p:pic>
      <p:pic>
        <p:nvPicPr>
          <p:cNvPr id="8" name="Picture 7">
            <a:extLst>
              <a:ext uri="{FF2B5EF4-FFF2-40B4-BE49-F238E27FC236}">
                <a16:creationId xmlns:a16="http://schemas.microsoft.com/office/drawing/2014/main" id="{922A8380-7455-4997-8601-136DAAB97059}"/>
              </a:ext>
            </a:extLst>
          </p:cNvPr>
          <p:cNvPicPr>
            <a:picLocks noChangeAspect="1"/>
          </p:cNvPicPr>
          <p:nvPr/>
        </p:nvPicPr>
        <p:blipFill>
          <a:blip r:embed="rId4"/>
          <a:stretch>
            <a:fillRect/>
          </a:stretch>
        </p:blipFill>
        <p:spPr>
          <a:xfrm>
            <a:off x="4788024" y="4151445"/>
            <a:ext cx="3523302" cy="2642477"/>
          </a:xfrm>
          <a:prstGeom prst="rect">
            <a:avLst/>
          </a:prstGeom>
        </p:spPr>
      </p:pic>
    </p:spTree>
    <p:extLst>
      <p:ext uri="{BB962C8B-B14F-4D97-AF65-F5344CB8AC3E}">
        <p14:creationId xmlns:p14="http://schemas.microsoft.com/office/powerpoint/2010/main" val="33983393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26EE9-CA69-4610-9000-E1C16C37FF40}"/>
              </a:ext>
            </a:extLst>
          </p:cNvPr>
          <p:cNvSpPr>
            <a:spLocks noGrp="1"/>
          </p:cNvSpPr>
          <p:nvPr>
            <p:ph type="title"/>
          </p:nvPr>
        </p:nvSpPr>
        <p:spPr/>
        <p:txBody>
          <a:bodyPr/>
          <a:lstStyle/>
          <a:p>
            <a:r>
              <a:rPr lang="en-US" dirty="0"/>
              <a:t>AV Sensors Generates Big Data</a:t>
            </a:r>
            <a:endParaRPr lang="en-SE" dirty="0"/>
          </a:p>
        </p:txBody>
      </p:sp>
      <p:sp>
        <p:nvSpPr>
          <p:cNvPr id="3" name="Content Placeholder 2">
            <a:extLst>
              <a:ext uri="{FF2B5EF4-FFF2-40B4-BE49-F238E27FC236}">
                <a16:creationId xmlns:a16="http://schemas.microsoft.com/office/drawing/2014/main" id="{CB0D60B0-EAE4-4459-B5F6-8DEA9A560160}"/>
              </a:ext>
            </a:extLst>
          </p:cNvPr>
          <p:cNvSpPr>
            <a:spLocks noGrp="1"/>
          </p:cNvSpPr>
          <p:nvPr>
            <p:ph idx="1"/>
          </p:nvPr>
        </p:nvSpPr>
        <p:spPr>
          <a:xfrm>
            <a:off x="457200" y="1143000"/>
            <a:ext cx="8363272" cy="1091952"/>
          </a:xfrm>
        </p:spPr>
        <p:txBody>
          <a:bodyPr>
            <a:normAutofit fontScale="85000" lnSpcReduction="10000"/>
          </a:bodyPr>
          <a:lstStyle/>
          <a:p>
            <a:r>
              <a:rPr lang="en-US" sz="2400" dirty="0"/>
              <a:t>Sensors, esp. cameras and lidars, generate the most amount of data</a:t>
            </a:r>
          </a:p>
          <a:p>
            <a:r>
              <a:rPr lang="en-US" sz="2400" dirty="0"/>
              <a:t>Sensor data must be processed in real-time by perception algorithms</a:t>
            </a:r>
            <a:endParaRPr lang="en-SE" sz="2400" dirty="0"/>
          </a:p>
        </p:txBody>
      </p:sp>
      <p:sp>
        <p:nvSpPr>
          <p:cNvPr id="4" name="Slide Number Placeholder 3">
            <a:extLst>
              <a:ext uri="{FF2B5EF4-FFF2-40B4-BE49-F238E27FC236}">
                <a16:creationId xmlns:a16="http://schemas.microsoft.com/office/drawing/2014/main" id="{DDB6422C-4504-438F-8EAD-B05610CCEDE8}"/>
              </a:ext>
            </a:extLst>
          </p:cNvPr>
          <p:cNvSpPr>
            <a:spLocks noGrp="1"/>
          </p:cNvSpPr>
          <p:nvPr>
            <p:ph type="sldNum" sz="quarter" idx="12"/>
          </p:nvPr>
        </p:nvSpPr>
        <p:spPr/>
        <p:txBody>
          <a:bodyPr/>
          <a:lstStyle/>
          <a:p>
            <a:pPr>
              <a:defRPr/>
            </a:pPr>
            <a:fld id="{F57F456A-00AF-44E6-8D70-638C0D0130FF}" type="slidenum">
              <a:rPr lang="en-US" altLang="zh-CN" smtClean="0"/>
              <a:pPr>
                <a:defRPr/>
              </a:pPr>
              <a:t>22</a:t>
            </a:fld>
            <a:endParaRPr lang="en-US" altLang="zh-CN"/>
          </a:p>
        </p:txBody>
      </p:sp>
      <p:pic>
        <p:nvPicPr>
          <p:cNvPr id="3074" name="Picture 2" descr="Autonomous Cars Could Drive a Deluge of Data Center Demand">
            <a:extLst>
              <a:ext uri="{FF2B5EF4-FFF2-40B4-BE49-F238E27FC236}">
                <a16:creationId xmlns:a16="http://schemas.microsoft.com/office/drawing/2014/main" id="{98689298-B2D9-474D-9551-2D7B8C2750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7750" y="2234952"/>
            <a:ext cx="7048500" cy="431482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7776E1E6-6C99-40A0-B203-DA924EE70008}"/>
              </a:ext>
            </a:extLst>
          </p:cNvPr>
          <p:cNvSpPr/>
          <p:nvPr/>
        </p:nvSpPr>
        <p:spPr>
          <a:xfrm>
            <a:off x="1871700" y="6611779"/>
            <a:ext cx="5400600" cy="246221"/>
          </a:xfrm>
          <a:prstGeom prst="rect">
            <a:avLst/>
          </a:prstGeom>
        </p:spPr>
        <p:txBody>
          <a:bodyPr wrap="square">
            <a:spAutoFit/>
          </a:bodyPr>
          <a:lstStyle/>
          <a:p>
            <a:r>
              <a:rPr lang="en-SE" sz="1000" dirty="0"/>
              <a:t>https://datacenterfrontier.com/autonomous-cars-could-drive-a-deluge-of-data-center-demand/</a:t>
            </a:r>
          </a:p>
        </p:txBody>
      </p:sp>
    </p:spTree>
    <p:extLst>
      <p:ext uri="{BB962C8B-B14F-4D97-AF65-F5344CB8AC3E}">
        <p14:creationId xmlns:p14="http://schemas.microsoft.com/office/powerpoint/2010/main" val="5272507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638CA2-DC64-4290-AFA8-27713BC6387A}"/>
              </a:ext>
            </a:extLst>
          </p:cNvPr>
          <p:cNvSpPr>
            <a:spLocks noGrp="1"/>
          </p:cNvSpPr>
          <p:nvPr>
            <p:ph type="title"/>
          </p:nvPr>
        </p:nvSpPr>
        <p:spPr/>
        <p:txBody>
          <a:bodyPr/>
          <a:lstStyle/>
          <a:p>
            <a:r>
              <a:rPr lang="en-US" dirty="0">
                <a:solidFill>
                  <a:srgbClr val="FF0000"/>
                </a:solidFill>
              </a:rPr>
              <a:t>High-Definition (HD) Maps</a:t>
            </a:r>
            <a:endParaRPr lang="en-SE" dirty="0">
              <a:solidFill>
                <a:srgbClr val="FF0000"/>
              </a:solidFill>
            </a:endParaRPr>
          </a:p>
        </p:txBody>
      </p:sp>
      <p:sp>
        <p:nvSpPr>
          <p:cNvPr id="3" name="Content Placeholder 2">
            <a:extLst>
              <a:ext uri="{FF2B5EF4-FFF2-40B4-BE49-F238E27FC236}">
                <a16:creationId xmlns:a16="http://schemas.microsoft.com/office/drawing/2014/main" id="{BDEAA07B-A5CF-4298-A010-333B92E273A7}"/>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36669A4C-AD1C-4899-BE03-41D9C7EA478E}"/>
              </a:ext>
            </a:extLst>
          </p:cNvPr>
          <p:cNvSpPr>
            <a:spLocks noGrp="1"/>
          </p:cNvSpPr>
          <p:nvPr>
            <p:ph type="sldNum" sz="quarter" idx="12"/>
          </p:nvPr>
        </p:nvSpPr>
        <p:spPr/>
        <p:txBody>
          <a:bodyPr/>
          <a:lstStyle/>
          <a:p>
            <a:pPr>
              <a:defRPr/>
            </a:pPr>
            <a:fld id="{F57F456A-00AF-44E6-8D70-638C0D0130FF}" type="slidenum">
              <a:rPr lang="en-US" altLang="zh-CN" smtClean="0"/>
              <a:pPr>
                <a:defRPr/>
              </a:pPr>
              <a:t>23</a:t>
            </a:fld>
            <a:endParaRPr lang="en-US" altLang="zh-CN"/>
          </a:p>
        </p:txBody>
      </p:sp>
      <p:pic>
        <p:nvPicPr>
          <p:cNvPr id="3074" name="Picture 2" descr="BMW China and Beijing-based Mapping Company NavInfo to Develop HD Maps for Autonomous Driving">
            <a:extLst>
              <a:ext uri="{FF2B5EF4-FFF2-40B4-BE49-F238E27FC236}">
                <a16:creationId xmlns:a16="http://schemas.microsoft.com/office/drawing/2014/main" id="{F420D9A5-8D53-429E-A231-DFD02FB39D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1953" y="1412776"/>
            <a:ext cx="8792338" cy="44950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33468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AE4538-079B-48B9-BC68-6940AA673479}"/>
              </a:ext>
            </a:extLst>
          </p:cNvPr>
          <p:cNvSpPr>
            <a:spLocks noGrp="1"/>
          </p:cNvSpPr>
          <p:nvPr>
            <p:ph type="title"/>
          </p:nvPr>
        </p:nvSpPr>
        <p:spPr/>
        <p:txBody>
          <a:bodyPr/>
          <a:lstStyle/>
          <a:p>
            <a:r>
              <a:rPr lang="en-US" dirty="0"/>
              <a:t>HD Maps</a:t>
            </a:r>
            <a:endParaRPr lang="en-SE" dirty="0"/>
          </a:p>
        </p:txBody>
      </p:sp>
      <p:sp>
        <p:nvSpPr>
          <p:cNvPr id="3" name="Content Placeholder 2">
            <a:extLst>
              <a:ext uri="{FF2B5EF4-FFF2-40B4-BE49-F238E27FC236}">
                <a16:creationId xmlns:a16="http://schemas.microsoft.com/office/drawing/2014/main" id="{E5A1ABAC-9E07-4E9C-9979-417D84C97028}"/>
              </a:ext>
            </a:extLst>
          </p:cNvPr>
          <p:cNvSpPr>
            <a:spLocks noGrp="1"/>
          </p:cNvSpPr>
          <p:nvPr>
            <p:ph idx="1"/>
          </p:nvPr>
        </p:nvSpPr>
        <p:spPr>
          <a:xfrm>
            <a:off x="76200" y="1295400"/>
            <a:ext cx="4757444" cy="5445968"/>
          </a:xfrm>
        </p:spPr>
        <p:txBody>
          <a:bodyPr>
            <a:normAutofit fontScale="70000" lnSpcReduction="20000"/>
          </a:bodyPr>
          <a:lstStyle/>
          <a:p>
            <a:r>
              <a:rPr lang="en-US" dirty="0"/>
              <a:t>Different from navigation maps (e.g., Google Maps) designed for human eyes, HD maps are designed for processing by computers</a:t>
            </a:r>
          </a:p>
          <a:p>
            <a:pPr lvl="1"/>
            <a:r>
              <a:rPr lang="en-US" dirty="0"/>
              <a:t>Highly-accurate (centimeter-level) 3D representation of the road network, e.g., cross section layout; locations of traffic lights/signs; semantic information on certain road segments (speed limits…)</a:t>
            </a:r>
          </a:p>
          <a:p>
            <a:r>
              <a:rPr lang="en-US" dirty="0"/>
              <a:t>Benefits</a:t>
            </a:r>
          </a:p>
          <a:p>
            <a:pPr lvl="1"/>
            <a:r>
              <a:rPr lang="en-US" dirty="0"/>
              <a:t>Help reduce Region-of-Interest (ROI) for detection of traffic elements</a:t>
            </a:r>
          </a:p>
          <a:p>
            <a:pPr lvl="1"/>
            <a:r>
              <a:rPr lang="en-US" dirty="0"/>
              <a:t>Help with AV localization based on known object positions</a:t>
            </a:r>
          </a:p>
          <a:p>
            <a:pPr lvl="1"/>
            <a:r>
              <a:rPr lang="en-US" dirty="0"/>
              <a:t>help with recognition of lane center line</a:t>
            </a:r>
            <a:endParaRPr lang="en-SE" dirty="0"/>
          </a:p>
        </p:txBody>
      </p:sp>
      <p:sp>
        <p:nvSpPr>
          <p:cNvPr id="4" name="Slide Number Placeholder 3">
            <a:extLst>
              <a:ext uri="{FF2B5EF4-FFF2-40B4-BE49-F238E27FC236}">
                <a16:creationId xmlns:a16="http://schemas.microsoft.com/office/drawing/2014/main" id="{03A7AFB7-3FF5-4C25-BDF9-A7F825EA45B7}"/>
              </a:ext>
            </a:extLst>
          </p:cNvPr>
          <p:cNvSpPr>
            <a:spLocks noGrp="1"/>
          </p:cNvSpPr>
          <p:nvPr>
            <p:ph type="sldNum" sz="quarter" idx="12"/>
          </p:nvPr>
        </p:nvSpPr>
        <p:spPr/>
        <p:txBody>
          <a:bodyPr/>
          <a:lstStyle/>
          <a:p>
            <a:pPr>
              <a:defRPr/>
            </a:pPr>
            <a:fld id="{F57F456A-00AF-44E6-8D70-638C0D0130FF}" type="slidenum">
              <a:rPr lang="en-US" altLang="zh-CN" smtClean="0"/>
              <a:pPr>
                <a:defRPr/>
              </a:pPr>
              <a:t>24</a:t>
            </a:fld>
            <a:endParaRPr lang="en-US" altLang="zh-CN"/>
          </a:p>
        </p:txBody>
      </p:sp>
      <p:pic>
        <p:nvPicPr>
          <p:cNvPr id="5" name="Picture 4">
            <a:extLst>
              <a:ext uri="{FF2B5EF4-FFF2-40B4-BE49-F238E27FC236}">
                <a16:creationId xmlns:a16="http://schemas.microsoft.com/office/drawing/2014/main" id="{3E091B94-12D7-4D6A-97B9-FE273A21245A}"/>
              </a:ext>
            </a:extLst>
          </p:cNvPr>
          <p:cNvPicPr>
            <a:picLocks noChangeAspect="1"/>
          </p:cNvPicPr>
          <p:nvPr/>
        </p:nvPicPr>
        <p:blipFill>
          <a:blip r:embed="rId2"/>
          <a:stretch>
            <a:fillRect/>
          </a:stretch>
        </p:blipFill>
        <p:spPr>
          <a:xfrm>
            <a:off x="4833644" y="1412776"/>
            <a:ext cx="4201111" cy="4563112"/>
          </a:xfrm>
          <a:prstGeom prst="rect">
            <a:avLst/>
          </a:prstGeom>
        </p:spPr>
      </p:pic>
    </p:spTree>
    <p:extLst>
      <p:ext uri="{BB962C8B-B14F-4D97-AF65-F5344CB8AC3E}">
        <p14:creationId xmlns:p14="http://schemas.microsoft.com/office/powerpoint/2010/main" val="22566833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AFC5C6-B679-4F1C-BFFD-DDBF44D75495}"/>
              </a:ext>
            </a:extLst>
          </p:cNvPr>
          <p:cNvSpPr>
            <a:spLocks noGrp="1"/>
          </p:cNvSpPr>
          <p:nvPr>
            <p:ph type="title"/>
          </p:nvPr>
        </p:nvSpPr>
        <p:spPr/>
        <p:txBody>
          <a:bodyPr/>
          <a:lstStyle/>
          <a:p>
            <a:r>
              <a:rPr lang="en-US" dirty="0"/>
              <a:t>Are HD Maps Necessary?</a:t>
            </a:r>
            <a:endParaRPr lang="en-SE" dirty="0"/>
          </a:p>
        </p:txBody>
      </p:sp>
      <p:sp>
        <p:nvSpPr>
          <p:cNvPr id="3" name="Content Placeholder 2">
            <a:extLst>
              <a:ext uri="{FF2B5EF4-FFF2-40B4-BE49-F238E27FC236}">
                <a16:creationId xmlns:a16="http://schemas.microsoft.com/office/drawing/2014/main" id="{A99FA73F-2E6A-43EC-BDBA-8DFA3990D1D1}"/>
              </a:ext>
            </a:extLst>
          </p:cNvPr>
          <p:cNvSpPr>
            <a:spLocks noGrp="1"/>
          </p:cNvSpPr>
          <p:nvPr>
            <p:ph idx="1"/>
          </p:nvPr>
        </p:nvSpPr>
        <p:spPr>
          <a:xfrm>
            <a:off x="457200" y="1295400"/>
            <a:ext cx="8229600" cy="5287962"/>
          </a:xfrm>
        </p:spPr>
        <p:txBody>
          <a:bodyPr>
            <a:normAutofit fontScale="85000" lnSpcReduction="10000"/>
          </a:bodyPr>
          <a:lstStyle/>
          <a:p>
            <a:r>
              <a:rPr lang="en-US" dirty="0"/>
              <a:t>Humans don’t need HD maps to drive</a:t>
            </a:r>
          </a:p>
          <a:p>
            <a:r>
              <a:rPr lang="en-US" dirty="0"/>
              <a:t>HD maps vs. on-board sensing</a:t>
            </a:r>
          </a:p>
          <a:p>
            <a:pPr lvl="1"/>
            <a:r>
              <a:rPr lang="en-US" dirty="0"/>
              <a:t>Use of HD maps limits the area of operation; </a:t>
            </a:r>
            <a:r>
              <a:rPr lang="en-US" dirty="0" err="1"/>
              <a:t>mapless</a:t>
            </a:r>
            <a:r>
              <a:rPr lang="en-US" dirty="0"/>
              <a:t> systems allow universal operation anywhere.</a:t>
            </a:r>
          </a:p>
          <a:p>
            <a:pPr lvl="1"/>
            <a:r>
              <a:rPr lang="en-US" dirty="0"/>
              <a:t>Use of HD maps reduces the computational burden on on-board sensing: the more that has already been mapped out, the easier it is for the on-board system to focus on the moving parts; </a:t>
            </a:r>
            <a:r>
              <a:rPr lang="en-US" dirty="0" err="1"/>
              <a:t>mapless</a:t>
            </a:r>
            <a:r>
              <a:rPr lang="en-US" dirty="0"/>
              <a:t> systems must figure out everything on-the-fly with no prior knowledge of the environment</a:t>
            </a:r>
          </a:p>
          <a:p>
            <a:r>
              <a:rPr lang="en-US" dirty="0"/>
              <a:t>It is generally agreed that L4-L5 levels of automation cannot work without HD maps, at least for now; L2-L3 levels may work without them (e.g., Tesla does not use HD maps)</a:t>
            </a:r>
          </a:p>
        </p:txBody>
      </p:sp>
      <p:sp>
        <p:nvSpPr>
          <p:cNvPr id="4" name="Slide Number Placeholder 3">
            <a:extLst>
              <a:ext uri="{FF2B5EF4-FFF2-40B4-BE49-F238E27FC236}">
                <a16:creationId xmlns:a16="http://schemas.microsoft.com/office/drawing/2014/main" id="{9801F818-BB14-4A14-B743-7687EB0915A7}"/>
              </a:ext>
            </a:extLst>
          </p:cNvPr>
          <p:cNvSpPr>
            <a:spLocks noGrp="1"/>
          </p:cNvSpPr>
          <p:nvPr>
            <p:ph type="sldNum" sz="quarter" idx="12"/>
          </p:nvPr>
        </p:nvSpPr>
        <p:spPr/>
        <p:txBody>
          <a:bodyPr/>
          <a:lstStyle/>
          <a:p>
            <a:pPr>
              <a:defRPr/>
            </a:pPr>
            <a:fld id="{F57F456A-00AF-44E6-8D70-638C0D0130FF}" type="slidenum">
              <a:rPr lang="en-US" altLang="zh-CN" smtClean="0"/>
              <a:pPr>
                <a:defRPr/>
              </a:pPr>
              <a:t>25</a:t>
            </a:fld>
            <a:endParaRPr lang="en-US" altLang="zh-CN"/>
          </a:p>
        </p:txBody>
      </p:sp>
    </p:spTree>
    <p:extLst>
      <p:ext uri="{BB962C8B-B14F-4D97-AF65-F5344CB8AC3E}">
        <p14:creationId xmlns:p14="http://schemas.microsoft.com/office/powerpoint/2010/main" val="41887970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3F6B99-DFCA-497A-ADFD-E809E2D1B799}"/>
              </a:ext>
            </a:extLst>
          </p:cNvPr>
          <p:cNvSpPr>
            <a:spLocks noGrp="1"/>
          </p:cNvSpPr>
          <p:nvPr>
            <p:ph type="title"/>
          </p:nvPr>
        </p:nvSpPr>
        <p:spPr/>
        <p:txBody>
          <a:bodyPr/>
          <a:lstStyle/>
          <a:p>
            <a:r>
              <a:rPr lang="en-US" dirty="0"/>
              <a:t>Perception Tasks</a:t>
            </a:r>
            <a:endParaRPr lang="en-SE" dirty="0"/>
          </a:p>
        </p:txBody>
      </p:sp>
      <p:sp>
        <p:nvSpPr>
          <p:cNvPr id="3" name="Content Placeholder 2">
            <a:extLst>
              <a:ext uri="{FF2B5EF4-FFF2-40B4-BE49-F238E27FC236}">
                <a16:creationId xmlns:a16="http://schemas.microsoft.com/office/drawing/2014/main" id="{FA3E5A6C-F155-4707-88F8-8A704840BDBB}"/>
              </a:ext>
            </a:extLst>
          </p:cNvPr>
          <p:cNvSpPr>
            <a:spLocks noGrp="1"/>
          </p:cNvSpPr>
          <p:nvPr>
            <p:ph idx="1"/>
          </p:nvPr>
        </p:nvSpPr>
        <p:spPr>
          <a:xfrm>
            <a:off x="457200" y="1295400"/>
            <a:ext cx="8229600" cy="3429744"/>
          </a:xfrm>
        </p:spPr>
        <p:txBody>
          <a:bodyPr>
            <a:normAutofit fontScale="70000" lnSpcReduction="20000"/>
          </a:bodyPr>
          <a:lstStyle/>
          <a:p>
            <a:r>
              <a:rPr lang="en-US" sz="2800" dirty="0"/>
              <a:t>4 main perception tasks</a:t>
            </a:r>
          </a:p>
          <a:p>
            <a:pPr lvl="1"/>
            <a:r>
              <a:rPr lang="en-US" sz="2400" dirty="0"/>
              <a:t>Detection</a:t>
            </a:r>
          </a:p>
          <a:p>
            <a:pPr lvl="2"/>
            <a:r>
              <a:rPr lang="en-US" sz="2000" dirty="0"/>
              <a:t>Detect the existence of an object in the environment</a:t>
            </a:r>
          </a:p>
          <a:p>
            <a:pPr lvl="1"/>
            <a:r>
              <a:rPr lang="en-US" sz="2400" dirty="0"/>
              <a:t>Classification</a:t>
            </a:r>
          </a:p>
          <a:p>
            <a:pPr lvl="2"/>
            <a:r>
              <a:rPr lang="en-US" sz="2000" dirty="0"/>
              <a:t>Identify what the object is, e.g., traffic sign, traffic light, pedestrian</a:t>
            </a:r>
          </a:p>
          <a:p>
            <a:pPr lvl="1"/>
            <a:r>
              <a:rPr lang="en-US" sz="2400" dirty="0"/>
              <a:t>Tracking</a:t>
            </a:r>
          </a:p>
          <a:p>
            <a:pPr lvl="2"/>
            <a:r>
              <a:rPr lang="en-US" sz="2000" dirty="0"/>
              <a:t>Track a moving object across time</a:t>
            </a:r>
          </a:p>
          <a:p>
            <a:pPr lvl="1"/>
            <a:r>
              <a:rPr lang="en-US" sz="2400" dirty="0"/>
              <a:t>Segmentation</a:t>
            </a:r>
          </a:p>
          <a:p>
            <a:pPr lvl="2"/>
            <a:r>
              <a:rPr lang="en-US" sz="2000" dirty="0"/>
              <a:t>Semantic segmentation: classify each pixel to its semantic category, e.g., road, car, sky… </a:t>
            </a:r>
          </a:p>
          <a:p>
            <a:pPr lvl="2"/>
            <a:r>
              <a:rPr lang="en-US" sz="2000" dirty="0"/>
              <a:t>Instance segmentation: classify each pixel to an object instance, e.g., car1, car2…</a:t>
            </a:r>
          </a:p>
          <a:p>
            <a:r>
              <a:rPr lang="en-US" sz="2800" dirty="0"/>
              <a:t>Mobileye's Autonomous Car What the System Sees</a:t>
            </a:r>
          </a:p>
          <a:p>
            <a:pPr lvl="1"/>
            <a:r>
              <a:rPr lang="en-US" sz="2400" dirty="0">
                <a:hlinkClick r:id="rId2"/>
              </a:rPr>
              <a:t>https://www.youtube.com/watch?v=jKfwHsHUdVc</a:t>
            </a:r>
            <a:r>
              <a:rPr lang="en-US" sz="2400" dirty="0"/>
              <a:t> </a:t>
            </a:r>
          </a:p>
        </p:txBody>
      </p:sp>
      <p:sp>
        <p:nvSpPr>
          <p:cNvPr id="4" name="Slide Number Placeholder 3">
            <a:extLst>
              <a:ext uri="{FF2B5EF4-FFF2-40B4-BE49-F238E27FC236}">
                <a16:creationId xmlns:a16="http://schemas.microsoft.com/office/drawing/2014/main" id="{D88A99F9-6E8A-4974-9989-42F0A2D4A363}"/>
              </a:ext>
            </a:extLst>
          </p:cNvPr>
          <p:cNvSpPr>
            <a:spLocks noGrp="1"/>
          </p:cNvSpPr>
          <p:nvPr>
            <p:ph type="sldNum" sz="quarter" idx="12"/>
          </p:nvPr>
        </p:nvSpPr>
        <p:spPr/>
        <p:txBody>
          <a:bodyPr/>
          <a:lstStyle/>
          <a:p>
            <a:pPr>
              <a:defRPr/>
            </a:pPr>
            <a:fld id="{F57F456A-00AF-44E6-8D70-638C0D0130FF}" type="slidenum">
              <a:rPr lang="en-US" altLang="zh-CN" smtClean="0"/>
              <a:pPr>
                <a:defRPr/>
              </a:pPr>
              <a:t>3</a:t>
            </a:fld>
            <a:endParaRPr lang="en-US" altLang="zh-CN"/>
          </a:p>
        </p:txBody>
      </p:sp>
      <p:pic>
        <p:nvPicPr>
          <p:cNvPr id="6" name="Picture 5">
            <a:extLst>
              <a:ext uri="{FF2B5EF4-FFF2-40B4-BE49-F238E27FC236}">
                <a16:creationId xmlns:a16="http://schemas.microsoft.com/office/drawing/2014/main" id="{384E4CC7-ABB2-42D9-ACBD-7006293B949F}"/>
              </a:ext>
            </a:extLst>
          </p:cNvPr>
          <p:cNvPicPr>
            <a:picLocks noChangeAspect="1"/>
          </p:cNvPicPr>
          <p:nvPr/>
        </p:nvPicPr>
        <p:blipFill>
          <a:blip r:embed="rId3"/>
          <a:stretch>
            <a:fillRect/>
          </a:stretch>
        </p:blipFill>
        <p:spPr>
          <a:xfrm>
            <a:off x="899592" y="4495517"/>
            <a:ext cx="7114313" cy="2337398"/>
          </a:xfrm>
          <a:prstGeom prst="rect">
            <a:avLst/>
          </a:prstGeom>
        </p:spPr>
      </p:pic>
    </p:spTree>
    <p:extLst>
      <p:ext uri="{BB962C8B-B14F-4D97-AF65-F5344CB8AC3E}">
        <p14:creationId xmlns:p14="http://schemas.microsoft.com/office/powerpoint/2010/main" val="9571339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405295-55B5-4C18-9B6F-1D4102339123}"/>
              </a:ext>
            </a:extLst>
          </p:cNvPr>
          <p:cNvSpPr>
            <a:spLocks noGrp="1"/>
          </p:cNvSpPr>
          <p:nvPr>
            <p:ph type="title"/>
          </p:nvPr>
        </p:nvSpPr>
        <p:spPr>
          <a:xfrm>
            <a:off x="-108520" y="274638"/>
            <a:ext cx="9252520" cy="868362"/>
          </a:xfrm>
        </p:spPr>
        <p:txBody>
          <a:bodyPr/>
          <a:lstStyle/>
          <a:p>
            <a:r>
              <a:rPr lang="en-US" sz="2800" dirty="0"/>
              <a:t>The variety of static and</a:t>
            </a:r>
            <a:br>
              <a:rPr lang="en-US" sz="2800" dirty="0"/>
            </a:br>
            <a:r>
              <a:rPr lang="en-US" sz="2800" dirty="0"/>
              <a:t>moving objects that an AV needs to detect and recognize</a:t>
            </a:r>
            <a:endParaRPr lang="en-SE" sz="2800" dirty="0"/>
          </a:p>
        </p:txBody>
      </p:sp>
      <p:sp>
        <p:nvSpPr>
          <p:cNvPr id="3" name="Content Placeholder 2">
            <a:extLst>
              <a:ext uri="{FF2B5EF4-FFF2-40B4-BE49-F238E27FC236}">
                <a16:creationId xmlns:a16="http://schemas.microsoft.com/office/drawing/2014/main" id="{E5AD3211-FFEC-4ABD-A5BE-3A6BA519B771}"/>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34BF3417-B7C2-42B6-85ED-D0AACE05AA63}"/>
              </a:ext>
            </a:extLst>
          </p:cNvPr>
          <p:cNvSpPr>
            <a:spLocks noGrp="1"/>
          </p:cNvSpPr>
          <p:nvPr>
            <p:ph type="sldNum" sz="quarter" idx="12"/>
          </p:nvPr>
        </p:nvSpPr>
        <p:spPr/>
        <p:txBody>
          <a:bodyPr/>
          <a:lstStyle/>
          <a:p>
            <a:pPr>
              <a:defRPr/>
            </a:pPr>
            <a:fld id="{F57F456A-00AF-44E6-8D70-638C0D0130FF}" type="slidenum">
              <a:rPr lang="en-US" altLang="zh-CN" smtClean="0"/>
              <a:pPr>
                <a:defRPr/>
              </a:pPr>
              <a:t>4</a:t>
            </a:fld>
            <a:endParaRPr lang="en-US" altLang="zh-CN"/>
          </a:p>
        </p:txBody>
      </p:sp>
      <p:pic>
        <p:nvPicPr>
          <p:cNvPr id="6" name="Picture 5">
            <a:extLst>
              <a:ext uri="{FF2B5EF4-FFF2-40B4-BE49-F238E27FC236}">
                <a16:creationId xmlns:a16="http://schemas.microsoft.com/office/drawing/2014/main" id="{7FC4461A-8F5C-43C1-9750-FD7F0D6F49F3}"/>
              </a:ext>
            </a:extLst>
          </p:cNvPr>
          <p:cNvPicPr>
            <a:picLocks noChangeAspect="1"/>
          </p:cNvPicPr>
          <p:nvPr/>
        </p:nvPicPr>
        <p:blipFill>
          <a:blip r:embed="rId2"/>
          <a:stretch>
            <a:fillRect/>
          </a:stretch>
        </p:blipFill>
        <p:spPr>
          <a:xfrm>
            <a:off x="704310" y="1184159"/>
            <a:ext cx="7735380" cy="5468113"/>
          </a:xfrm>
          <a:prstGeom prst="rect">
            <a:avLst/>
          </a:prstGeom>
        </p:spPr>
      </p:pic>
    </p:spTree>
    <p:extLst>
      <p:ext uri="{BB962C8B-B14F-4D97-AF65-F5344CB8AC3E}">
        <p14:creationId xmlns:p14="http://schemas.microsoft.com/office/powerpoint/2010/main" val="39468516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7AEAA6-282E-48A4-9098-17BFE9B4E2CB}"/>
              </a:ext>
            </a:extLst>
          </p:cNvPr>
          <p:cNvSpPr>
            <a:spLocks noGrp="1"/>
          </p:cNvSpPr>
          <p:nvPr>
            <p:ph type="title"/>
          </p:nvPr>
        </p:nvSpPr>
        <p:spPr>
          <a:xfrm>
            <a:off x="457200" y="-31650"/>
            <a:ext cx="8229600" cy="868362"/>
          </a:xfrm>
        </p:spPr>
        <p:txBody>
          <a:bodyPr/>
          <a:lstStyle/>
          <a:p>
            <a:r>
              <a:rPr lang="en-US" dirty="0"/>
              <a:t>Perception is Challenging</a:t>
            </a:r>
            <a:endParaRPr lang="en-SE" dirty="0"/>
          </a:p>
        </p:txBody>
      </p:sp>
      <p:pic>
        <p:nvPicPr>
          <p:cNvPr id="5" name="A woman in an electric wheelchair chasing a duck with a broom, people playing Frogger and naked people running for a close look- Google reveals the weirdest things its self-driving car has seen - Daily Mail Online_2">
            <a:hlinkClick r:id="" action="ppaction://media"/>
            <a:extLst>
              <a:ext uri="{FF2B5EF4-FFF2-40B4-BE49-F238E27FC236}">
                <a16:creationId xmlns:a16="http://schemas.microsoft.com/office/drawing/2014/main" id="{DFBD4E58-155E-47FD-A426-187E5DDE9274}"/>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424011" y="1628800"/>
            <a:ext cx="8510608" cy="4787217"/>
          </a:xfrm>
        </p:spPr>
      </p:pic>
      <p:sp>
        <p:nvSpPr>
          <p:cNvPr id="4" name="Slide Number Placeholder 3">
            <a:extLst>
              <a:ext uri="{FF2B5EF4-FFF2-40B4-BE49-F238E27FC236}">
                <a16:creationId xmlns:a16="http://schemas.microsoft.com/office/drawing/2014/main" id="{1A334DF9-8D94-47D4-8179-22716AEB556C}"/>
              </a:ext>
            </a:extLst>
          </p:cNvPr>
          <p:cNvSpPr>
            <a:spLocks noGrp="1"/>
          </p:cNvSpPr>
          <p:nvPr>
            <p:ph type="sldNum" sz="quarter" idx="12"/>
          </p:nvPr>
        </p:nvSpPr>
        <p:spPr/>
        <p:txBody>
          <a:bodyPr/>
          <a:lstStyle/>
          <a:p>
            <a:pPr>
              <a:defRPr/>
            </a:pPr>
            <a:fld id="{F57F456A-00AF-44E6-8D70-638C0D0130FF}" type="slidenum">
              <a:rPr lang="en-US" altLang="zh-CN" smtClean="0"/>
              <a:pPr>
                <a:defRPr/>
              </a:pPr>
              <a:t>5</a:t>
            </a:fld>
            <a:endParaRPr lang="en-US" altLang="zh-CN"/>
          </a:p>
        </p:txBody>
      </p:sp>
      <p:sp>
        <p:nvSpPr>
          <p:cNvPr id="6" name="Content Placeholder 2">
            <a:extLst>
              <a:ext uri="{FF2B5EF4-FFF2-40B4-BE49-F238E27FC236}">
                <a16:creationId xmlns:a16="http://schemas.microsoft.com/office/drawing/2014/main" id="{939787E1-9012-4A6C-87B9-AE23A13AEA21}"/>
              </a:ext>
            </a:extLst>
          </p:cNvPr>
          <p:cNvSpPr txBox="1">
            <a:spLocks/>
          </p:cNvSpPr>
          <p:nvPr/>
        </p:nvSpPr>
        <p:spPr bwMode="auto">
          <a:xfrm>
            <a:off x="209381" y="764704"/>
            <a:ext cx="8725238" cy="100811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en-US" sz="1800" kern="0" dirty="0"/>
              <a:t>The long tail distribution is challenging: anything can happen on the road!</a:t>
            </a:r>
          </a:p>
          <a:p>
            <a:r>
              <a:rPr lang="en-US" sz="1800" kern="0" dirty="0"/>
              <a:t>Video from 2015, recorded by Google’s AV.</a:t>
            </a:r>
            <a:endParaRPr lang="en-SE" sz="1800" kern="0" dirty="0"/>
          </a:p>
        </p:txBody>
      </p:sp>
    </p:spTree>
    <p:extLst>
      <p:ext uri="{BB962C8B-B14F-4D97-AF65-F5344CB8AC3E}">
        <p14:creationId xmlns:p14="http://schemas.microsoft.com/office/powerpoint/2010/main" val="1093171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572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C99716-99B4-4541-A23F-1CB94BB78D95}"/>
              </a:ext>
            </a:extLst>
          </p:cNvPr>
          <p:cNvSpPr>
            <a:spLocks noGrp="1"/>
          </p:cNvSpPr>
          <p:nvPr>
            <p:ph type="title"/>
          </p:nvPr>
        </p:nvSpPr>
        <p:spPr/>
        <p:txBody>
          <a:bodyPr>
            <a:normAutofit fontScale="90000"/>
          </a:bodyPr>
          <a:lstStyle/>
          <a:p>
            <a:r>
              <a:rPr lang="en-US" dirty="0"/>
              <a:t>The Typical AV Sensor Configuration</a:t>
            </a:r>
            <a:endParaRPr lang="en-SE" dirty="0"/>
          </a:p>
        </p:txBody>
      </p:sp>
      <p:sp>
        <p:nvSpPr>
          <p:cNvPr id="3" name="Content Placeholder 2">
            <a:extLst>
              <a:ext uri="{FF2B5EF4-FFF2-40B4-BE49-F238E27FC236}">
                <a16:creationId xmlns:a16="http://schemas.microsoft.com/office/drawing/2014/main" id="{77B1C607-7342-4122-B9B8-4CC7843C6CBA}"/>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0DC3B391-B314-4628-88F2-A1D86FD19EC2}"/>
              </a:ext>
            </a:extLst>
          </p:cNvPr>
          <p:cNvSpPr>
            <a:spLocks noGrp="1"/>
          </p:cNvSpPr>
          <p:nvPr>
            <p:ph type="sldNum" sz="quarter" idx="12"/>
          </p:nvPr>
        </p:nvSpPr>
        <p:spPr/>
        <p:txBody>
          <a:bodyPr/>
          <a:lstStyle/>
          <a:p>
            <a:pPr>
              <a:defRPr/>
            </a:pPr>
            <a:fld id="{F57F456A-00AF-44E6-8D70-638C0D0130FF}" type="slidenum">
              <a:rPr lang="en-US" altLang="zh-CN" smtClean="0"/>
              <a:pPr>
                <a:defRPr/>
              </a:pPr>
              <a:t>6</a:t>
            </a:fld>
            <a:endParaRPr lang="en-US" altLang="zh-CN"/>
          </a:p>
        </p:txBody>
      </p:sp>
      <p:sp>
        <p:nvSpPr>
          <p:cNvPr id="6" name="object 4">
            <a:extLst>
              <a:ext uri="{FF2B5EF4-FFF2-40B4-BE49-F238E27FC236}">
                <a16:creationId xmlns:a16="http://schemas.microsoft.com/office/drawing/2014/main" id="{942A0FB1-803B-420F-93E7-B64060B08B19}"/>
              </a:ext>
            </a:extLst>
          </p:cNvPr>
          <p:cNvSpPr/>
          <p:nvPr/>
        </p:nvSpPr>
        <p:spPr>
          <a:xfrm>
            <a:off x="1370557" y="1141834"/>
            <a:ext cx="6402885" cy="5498941"/>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6693435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43A15E-3FDE-4C36-9B32-57DB5E8BCE0D}"/>
              </a:ext>
            </a:extLst>
          </p:cNvPr>
          <p:cNvSpPr>
            <a:spLocks noGrp="1"/>
          </p:cNvSpPr>
          <p:nvPr>
            <p:ph type="title"/>
          </p:nvPr>
        </p:nvSpPr>
        <p:spPr/>
        <p:txBody>
          <a:bodyPr/>
          <a:lstStyle/>
          <a:p>
            <a:r>
              <a:rPr lang="en-US" sz="3200" dirty="0"/>
              <a:t>Configuration of Sensors of Some Research AVs</a:t>
            </a:r>
            <a:endParaRPr lang="en-SE" sz="3200" dirty="0"/>
          </a:p>
        </p:txBody>
      </p:sp>
      <p:sp>
        <p:nvSpPr>
          <p:cNvPr id="3" name="Content Placeholder 2">
            <a:extLst>
              <a:ext uri="{FF2B5EF4-FFF2-40B4-BE49-F238E27FC236}">
                <a16:creationId xmlns:a16="http://schemas.microsoft.com/office/drawing/2014/main" id="{F5ACF5C9-B68F-4438-8419-593B8C269F94}"/>
              </a:ext>
            </a:extLst>
          </p:cNvPr>
          <p:cNvSpPr>
            <a:spLocks noGrp="1"/>
          </p:cNvSpPr>
          <p:nvPr>
            <p:ph idx="1"/>
          </p:nvPr>
        </p:nvSpPr>
        <p:spPr>
          <a:xfrm>
            <a:off x="179388" y="1295399"/>
            <a:ext cx="7704980" cy="3140535"/>
          </a:xfrm>
        </p:spPr>
        <p:txBody>
          <a:bodyPr>
            <a:normAutofit/>
          </a:bodyPr>
          <a:lstStyle/>
          <a:p>
            <a:endParaRPr lang="en-SE" dirty="0"/>
          </a:p>
        </p:txBody>
      </p:sp>
      <p:sp>
        <p:nvSpPr>
          <p:cNvPr id="4" name="Slide Number Placeholder 3">
            <a:extLst>
              <a:ext uri="{FF2B5EF4-FFF2-40B4-BE49-F238E27FC236}">
                <a16:creationId xmlns:a16="http://schemas.microsoft.com/office/drawing/2014/main" id="{468FCF7A-62D9-4A6F-A6F8-04F226A0E726}"/>
              </a:ext>
            </a:extLst>
          </p:cNvPr>
          <p:cNvSpPr>
            <a:spLocks noGrp="1"/>
          </p:cNvSpPr>
          <p:nvPr>
            <p:ph type="sldNum" sz="quarter" idx="12"/>
          </p:nvPr>
        </p:nvSpPr>
        <p:spPr/>
        <p:txBody>
          <a:bodyPr/>
          <a:lstStyle/>
          <a:p>
            <a:pPr>
              <a:defRPr/>
            </a:pPr>
            <a:fld id="{F57F456A-00AF-44E6-8D70-638C0D0130FF}" type="slidenum">
              <a:rPr lang="en-US" altLang="zh-CN" smtClean="0"/>
              <a:pPr>
                <a:defRPr/>
              </a:pPr>
              <a:t>7</a:t>
            </a:fld>
            <a:endParaRPr lang="en-US" altLang="zh-CN"/>
          </a:p>
        </p:txBody>
      </p:sp>
      <p:graphicFrame>
        <p:nvGraphicFramePr>
          <p:cNvPr id="5" name="Table 4">
            <a:extLst>
              <a:ext uri="{FF2B5EF4-FFF2-40B4-BE49-F238E27FC236}">
                <a16:creationId xmlns:a16="http://schemas.microsoft.com/office/drawing/2014/main" id="{CB73526F-7B80-4611-AE9D-70EF268AF0DB}"/>
              </a:ext>
            </a:extLst>
          </p:cNvPr>
          <p:cNvGraphicFramePr>
            <a:graphicFrameLocks noGrp="1"/>
          </p:cNvGraphicFramePr>
          <p:nvPr>
            <p:extLst>
              <p:ext uri="{D42A27DB-BD31-4B8C-83A1-F6EECF244321}">
                <p14:modId xmlns:p14="http://schemas.microsoft.com/office/powerpoint/2010/main" val="4239978103"/>
              </p:ext>
            </p:extLst>
          </p:nvPr>
        </p:nvGraphicFramePr>
        <p:xfrm>
          <a:off x="179388" y="1412776"/>
          <a:ext cx="8785224" cy="2094100"/>
        </p:xfrm>
        <a:graphic>
          <a:graphicData uri="http://schemas.openxmlformats.org/drawingml/2006/table">
            <a:tbl>
              <a:tblPr firstRow="1" bandRow="1">
                <a:tableStyleId>{5940675A-B579-460E-94D1-54222C63F5DA}</a:tableStyleId>
              </a:tblPr>
              <a:tblGrid>
                <a:gridCol w="1157153">
                  <a:extLst>
                    <a:ext uri="{9D8B030D-6E8A-4147-A177-3AD203B41FA5}">
                      <a16:colId xmlns:a16="http://schemas.microsoft.com/office/drawing/2014/main" val="2040805381"/>
                    </a:ext>
                  </a:extLst>
                </a:gridCol>
                <a:gridCol w="843605">
                  <a:extLst>
                    <a:ext uri="{9D8B030D-6E8A-4147-A177-3AD203B41FA5}">
                      <a16:colId xmlns:a16="http://schemas.microsoft.com/office/drawing/2014/main" val="237015825"/>
                    </a:ext>
                  </a:extLst>
                </a:gridCol>
                <a:gridCol w="1048345">
                  <a:extLst>
                    <a:ext uri="{9D8B030D-6E8A-4147-A177-3AD203B41FA5}">
                      <a16:colId xmlns:a16="http://schemas.microsoft.com/office/drawing/2014/main" val="2202987169"/>
                    </a:ext>
                  </a:extLst>
                </a:gridCol>
                <a:gridCol w="1221373">
                  <a:extLst>
                    <a:ext uri="{9D8B030D-6E8A-4147-A177-3AD203B41FA5}">
                      <a16:colId xmlns:a16="http://schemas.microsoft.com/office/drawing/2014/main" val="1157416428"/>
                    </a:ext>
                  </a:extLst>
                </a:gridCol>
                <a:gridCol w="1510439">
                  <a:extLst>
                    <a:ext uri="{9D8B030D-6E8A-4147-A177-3AD203B41FA5}">
                      <a16:colId xmlns:a16="http://schemas.microsoft.com/office/drawing/2014/main" val="2989861669"/>
                    </a:ext>
                  </a:extLst>
                </a:gridCol>
                <a:gridCol w="891593">
                  <a:extLst>
                    <a:ext uri="{9D8B030D-6E8A-4147-A177-3AD203B41FA5}">
                      <a16:colId xmlns:a16="http://schemas.microsoft.com/office/drawing/2014/main" val="4127109748"/>
                    </a:ext>
                  </a:extLst>
                </a:gridCol>
                <a:gridCol w="887209">
                  <a:extLst>
                    <a:ext uri="{9D8B030D-6E8A-4147-A177-3AD203B41FA5}">
                      <a16:colId xmlns:a16="http://schemas.microsoft.com/office/drawing/2014/main" val="1010422910"/>
                    </a:ext>
                  </a:extLst>
                </a:gridCol>
                <a:gridCol w="1225507">
                  <a:extLst>
                    <a:ext uri="{9D8B030D-6E8A-4147-A177-3AD203B41FA5}">
                      <a16:colId xmlns:a16="http://schemas.microsoft.com/office/drawing/2014/main" val="2780427709"/>
                    </a:ext>
                  </a:extLst>
                </a:gridCol>
              </a:tblGrid>
              <a:tr h="807423">
                <a:tc>
                  <a:txBody>
                    <a:bodyPr/>
                    <a:lstStyle/>
                    <a:p>
                      <a:pPr algn="ctr"/>
                      <a:endParaRPr lang="en-US" sz="1600" dirty="0"/>
                    </a:p>
                  </a:txBody>
                  <a:tcPr>
                    <a:solidFill>
                      <a:schemeClr val="bg1">
                        <a:lumMod val="95000"/>
                      </a:schemeClr>
                    </a:solidFill>
                  </a:tcPr>
                </a:tc>
                <a:tc>
                  <a:txBody>
                    <a:bodyPr/>
                    <a:lstStyle/>
                    <a:p>
                      <a:pPr algn="ctr"/>
                      <a:r>
                        <a:rPr lang="en-US" sz="1600" dirty="0">
                          <a:solidFill>
                            <a:schemeClr val="tx1"/>
                          </a:solidFill>
                        </a:rPr>
                        <a:t>Uber</a:t>
                      </a:r>
                    </a:p>
                  </a:txBody>
                  <a:tcPr>
                    <a:solidFill>
                      <a:schemeClr val="bg1">
                        <a:lumMod val="95000"/>
                      </a:schemeClr>
                    </a:solidFill>
                  </a:tcPr>
                </a:tc>
                <a:tc>
                  <a:txBody>
                    <a:bodyPr/>
                    <a:lstStyle/>
                    <a:p>
                      <a:pPr algn="ctr"/>
                      <a:r>
                        <a:rPr lang="en-US" sz="1600" dirty="0" err="1">
                          <a:solidFill>
                            <a:schemeClr val="tx1"/>
                          </a:solidFill>
                        </a:rPr>
                        <a:t>Waymo</a:t>
                      </a:r>
                      <a:endParaRPr lang="en-US" sz="1600" dirty="0">
                        <a:solidFill>
                          <a:schemeClr val="tx1"/>
                        </a:solidFill>
                      </a:endParaRPr>
                    </a:p>
                  </a:txBody>
                  <a:tcP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solidFill>
                            <a:schemeClr val="tx1"/>
                          </a:solidFill>
                        </a:rPr>
                        <a:t>GM Cruise</a:t>
                      </a:r>
                    </a:p>
                  </a:txBody>
                  <a:tcPr>
                    <a:solidFill>
                      <a:schemeClr val="bg1">
                        <a:lumMod val="95000"/>
                      </a:schemeClr>
                    </a:solidFill>
                  </a:tcPr>
                </a:tc>
                <a:tc>
                  <a:txBody>
                    <a:bodyPr/>
                    <a:lstStyle/>
                    <a:p>
                      <a:pPr algn="ctr"/>
                      <a:r>
                        <a:rPr lang="en-US" sz="1600" dirty="0" err="1">
                          <a:solidFill>
                            <a:schemeClr val="tx1"/>
                          </a:solidFill>
                        </a:rPr>
                        <a:t>Navya</a:t>
                      </a:r>
                      <a:endParaRPr lang="en-US" sz="1600" dirty="0">
                        <a:solidFill>
                          <a:schemeClr val="tx1"/>
                        </a:solidFill>
                      </a:endParaRPr>
                    </a:p>
                    <a:p>
                      <a:pPr algn="ctr"/>
                      <a:r>
                        <a:rPr lang="en-US" sz="1600" dirty="0">
                          <a:solidFill>
                            <a:schemeClr val="tx1"/>
                          </a:solidFill>
                        </a:rPr>
                        <a:t>Autonomy Cab</a:t>
                      </a:r>
                    </a:p>
                  </a:txBody>
                  <a:tcPr>
                    <a:solidFill>
                      <a:schemeClr val="bg1">
                        <a:lumMod val="95000"/>
                      </a:schemeClr>
                    </a:solidFill>
                  </a:tcPr>
                </a:tc>
                <a:tc>
                  <a:txBody>
                    <a:bodyPr/>
                    <a:lstStyle/>
                    <a:p>
                      <a:pPr algn="ctr"/>
                      <a:r>
                        <a:rPr lang="en-US" sz="1600" dirty="0">
                          <a:solidFill>
                            <a:schemeClr val="tx1"/>
                          </a:solidFill>
                        </a:rPr>
                        <a:t>Drive.ai</a:t>
                      </a:r>
                    </a:p>
                  </a:txBody>
                  <a:tcPr>
                    <a:solidFill>
                      <a:schemeClr val="bg1">
                        <a:lumMod val="95000"/>
                      </a:schemeClr>
                    </a:solidFill>
                  </a:tcPr>
                </a:tc>
                <a:tc>
                  <a:txBody>
                    <a:bodyPr/>
                    <a:lstStyle/>
                    <a:p>
                      <a:pPr algn="ctr"/>
                      <a:r>
                        <a:rPr lang="en-US" sz="1600" dirty="0">
                          <a:solidFill>
                            <a:schemeClr val="tx1"/>
                          </a:solidFill>
                        </a:rPr>
                        <a:t>Nissan</a:t>
                      </a:r>
                    </a:p>
                  </a:txBody>
                  <a:tcPr>
                    <a:solidFill>
                      <a:schemeClr val="bg1">
                        <a:lumMod val="95000"/>
                      </a:schemeClr>
                    </a:solidFill>
                  </a:tcPr>
                </a:tc>
                <a:tc>
                  <a:txBody>
                    <a:bodyPr/>
                    <a:lstStyle/>
                    <a:p>
                      <a:pPr algn="ctr"/>
                      <a:r>
                        <a:rPr lang="en-US" sz="1600" dirty="0">
                          <a:solidFill>
                            <a:schemeClr val="tx1"/>
                          </a:solidFill>
                        </a:rPr>
                        <a:t>Tesla</a:t>
                      </a:r>
                    </a:p>
                    <a:p>
                      <a:pPr algn="ctr"/>
                      <a:r>
                        <a:rPr lang="en-US" sz="1600" dirty="0">
                          <a:solidFill>
                            <a:schemeClr val="tx1"/>
                          </a:solidFill>
                        </a:rPr>
                        <a:t>Autopilot</a:t>
                      </a:r>
                      <a:r>
                        <a:rPr lang="en-US" sz="1600" baseline="0" dirty="0">
                          <a:solidFill>
                            <a:schemeClr val="tx1"/>
                          </a:solidFill>
                        </a:rPr>
                        <a:t> V9</a:t>
                      </a:r>
                      <a:endParaRPr lang="en-US" sz="1600" dirty="0">
                        <a:solidFill>
                          <a:schemeClr val="tx1"/>
                        </a:solidFill>
                      </a:endParaRPr>
                    </a:p>
                  </a:txBody>
                  <a:tcPr>
                    <a:solidFill>
                      <a:schemeClr val="bg1">
                        <a:lumMod val="95000"/>
                      </a:schemeClr>
                    </a:solidFill>
                  </a:tcPr>
                </a:tc>
                <a:extLst>
                  <a:ext uri="{0D108BD9-81ED-4DB2-BD59-A6C34878D82A}">
                    <a16:rowId xmlns:a16="http://schemas.microsoft.com/office/drawing/2014/main" val="3584768201"/>
                  </a:ext>
                </a:extLst>
              </a:tr>
              <a:tr h="452690">
                <a:tc>
                  <a:txBody>
                    <a:bodyPr/>
                    <a:lstStyle/>
                    <a:p>
                      <a:pPr algn="ctr"/>
                      <a:r>
                        <a:rPr lang="en-US" sz="1800" dirty="0"/>
                        <a:t>Cameras</a:t>
                      </a:r>
                    </a:p>
                  </a:txBody>
                  <a:tcPr/>
                </a:tc>
                <a:tc>
                  <a:txBody>
                    <a:bodyPr/>
                    <a:lstStyle/>
                    <a:p>
                      <a:pPr algn="ctr"/>
                      <a:r>
                        <a:rPr lang="en-US" altLang="zh-CN" sz="1800" dirty="0">
                          <a:solidFill>
                            <a:schemeClr val="tx1"/>
                          </a:solidFill>
                        </a:rPr>
                        <a:t>8</a:t>
                      </a:r>
                      <a:endParaRPr lang="en-US" sz="1800" dirty="0">
                        <a:solidFill>
                          <a:schemeClr val="tx1"/>
                        </a:solidFill>
                      </a:endParaRPr>
                    </a:p>
                  </a:txBody>
                  <a:tcPr/>
                </a:tc>
                <a:tc>
                  <a:txBody>
                    <a:bodyPr/>
                    <a:lstStyle/>
                    <a:p>
                      <a:pPr algn="ctr"/>
                      <a:r>
                        <a:rPr lang="en-US" sz="1800" dirty="0">
                          <a:solidFill>
                            <a:schemeClr val="tx1"/>
                          </a:solidFill>
                        </a:rPr>
                        <a:t>8</a:t>
                      </a:r>
                    </a:p>
                  </a:txBody>
                  <a:tcPr/>
                </a:tc>
                <a:tc>
                  <a:txBody>
                    <a:bodyPr/>
                    <a:lstStyle/>
                    <a:p>
                      <a:pPr algn="ctr"/>
                      <a:r>
                        <a:rPr lang="en-US" sz="1800" dirty="0">
                          <a:solidFill>
                            <a:schemeClr val="tx1"/>
                          </a:solidFill>
                        </a:rPr>
                        <a:t>16</a:t>
                      </a:r>
                    </a:p>
                  </a:txBody>
                  <a:tcPr/>
                </a:tc>
                <a:tc>
                  <a:txBody>
                    <a:bodyPr/>
                    <a:lstStyle/>
                    <a:p>
                      <a:pPr algn="ctr"/>
                      <a:r>
                        <a:rPr lang="en-US" sz="1800" dirty="0">
                          <a:solidFill>
                            <a:schemeClr val="tx1"/>
                          </a:solidFill>
                        </a:rPr>
                        <a:t>6</a:t>
                      </a:r>
                    </a:p>
                  </a:txBody>
                  <a:tcPr/>
                </a:tc>
                <a:tc>
                  <a:txBody>
                    <a:bodyPr/>
                    <a:lstStyle/>
                    <a:p>
                      <a:pPr algn="ctr"/>
                      <a:r>
                        <a:rPr lang="en-US" sz="1800" dirty="0">
                          <a:solidFill>
                            <a:schemeClr val="tx1"/>
                          </a:solidFill>
                        </a:rPr>
                        <a:t>10</a:t>
                      </a:r>
                    </a:p>
                  </a:txBody>
                  <a:tcPr/>
                </a:tc>
                <a:tc>
                  <a:txBody>
                    <a:bodyPr/>
                    <a:lstStyle/>
                    <a:p>
                      <a:pPr algn="ctr"/>
                      <a:r>
                        <a:rPr lang="en-US" sz="1800" dirty="0">
                          <a:solidFill>
                            <a:schemeClr val="tx1"/>
                          </a:solidFill>
                        </a:rPr>
                        <a:t>12</a:t>
                      </a:r>
                    </a:p>
                  </a:txBody>
                  <a:tcPr/>
                </a:tc>
                <a:tc>
                  <a:txBody>
                    <a:bodyPr/>
                    <a:lstStyle/>
                    <a:p>
                      <a:pPr algn="ctr"/>
                      <a:r>
                        <a:rPr lang="en-US" sz="1800" dirty="0">
                          <a:solidFill>
                            <a:schemeClr val="tx1"/>
                          </a:solidFill>
                        </a:rPr>
                        <a:t>8</a:t>
                      </a:r>
                    </a:p>
                  </a:txBody>
                  <a:tcPr/>
                </a:tc>
                <a:extLst>
                  <a:ext uri="{0D108BD9-81ED-4DB2-BD59-A6C34878D82A}">
                    <a16:rowId xmlns:a16="http://schemas.microsoft.com/office/drawing/2014/main" val="4030716622"/>
                  </a:ext>
                </a:extLst>
              </a:tr>
              <a:tr h="452690">
                <a:tc>
                  <a:txBody>
                    <a:bodyPr/>
                    <a:lstStyle/>
                    <a:p>
                      <a:pPr algn="ctr"/>
                      <a:r>
                        <a:rPr lang="en-US" sz="1800" dirty="0" err="1"/>
                        <a:t>Lidars</a:t>
                      </a:r>
                      <a:endParaRPr lang="en-US" sz="1800" dirty="0"/>
                    </a:p>
                  </a:txBody>
                  <a:tcPr/>
                </a:tc>
                <a:tc>
                  <a:txBody>
                    <a:bodyPr/>
                    <a:lstStyle/>
                    <a:p>
                      <a:pPr algn="ctr"/>
                      <a:r>
                        <a:rPr lang="en-US" sz="1800" dirty="0">
                          <a:solidFill>
                            <a:schemeClr val="tx1"/>
                          </a:solidFill>
                        </a:rPr>
                        <a:t>1</a:t>
                      </a:r>
                    </a:p>
                  </a:txBody>
                  <a:tcPr/>
                </a:tc>
                <a:tc>
                  <a:txBody>
                    <a:bodyPr/>
                    <a:lstStyle/>
                    <a:p>
                      <a:pPr algn="ctr"/>
                      <a:r>
                        <a:rPr lang="en-US" sz="1800" dirty="0">
                          <a:solidFill>
                            <a:schemeClr val="tx1"/>
                          </a:solidFill>
                        </a:rPr>
                        <a:t>6</a:t>
                      </a:r>
                    </a:p>
                  </a:txBody>
                  <a:tcPr/>
                </a:tc>
                <a:tc>
                  <a:txBody>
                    <a:bodyPr/>
                    <a:lstStyle/>
                    <a:p>
                      <a:pPr algn="ctr"/>
                      <a:r>
                        <a:rPr lang="en-US" sz="1800" dirty="0">
                          <a:solidFill>
                            <a:schemeClr val="tx1"/>
                          </a:solidFill>
                        </a:rPr>
                        <a:t>5</a:t>
                      </a:r>
                    </a:p>
                  </a:txBody>
                  <a:tcPr/>
                </a:tc>
                <a:tc>
                  <a:txBody>
                    <a:bodyPr/>
                    <a:lstStyle/>
                    <a:p>
                      <a:pPr algn="ctr"/>
                      <a:r>
                        <a:rPr lang="en-US" sz="1800" dirty="0">
                          <a:solidFill>
                            <a:schemeClr val="tx1"/>
                          </a:solidFill>
                        </a:rPr>
                        <a:t>10</a:t>
                      </a:r>
                    </a:p>
                  </a:txBody>
                  <a:tcPr/>
                </a:tc>
                <a:tc>
                  <a:txBody>
                    <a:bodyPr/>
                    <a:lstStyle/>
                    <a:p>
                      <a:pPr algn="ctr"/>
                      <a:r>
                        <a:rPr lang="en-US" sz="1800" dirty="0">
                          <a:solidFill>
                            <a:schemeClr val="tx1"/>
                          </a:solidFill>
                        </a:rPr>
                        <a:t>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solidFill>
                            <a:schemeClr val="tx1"/>
                          </a:solidFill>
                        </a:rPr>
                        <a:t>6</a:t>
                      </a:r>
                    </a:p>
                  </a:txBody>
                  <a:tcPr/>
                </a:tc>
                <a:tc>
                  <a:txBody>
                    <a:bodyPr/>
                    <a:lstStyle/>
                    <a:p>
                      <a:pPr algn="ctr"/>
                      <a:r>
                        <a:rPr lang="en-US" sz="1800" dirty="0">
                          <a:solidFill>
                            <a:srgbClr val="FF0000"/>
                          </a:solidFill>
                        </a:rPr>
                        <a:t>0</a:t>
                      </a:r>
                    </a:p>
                  </a:txBody>
                  <a:tcPr/>
                </a:tc>
                <a:extLst>
                  <a:ext uri="{0D108BD9-81ED-4DB2-BD59-A6C34878D82A}">
                    <a16:rowId xmlns:a16="http://schemas.microsoft.com/office/drawing/2014/main" val="1025180772"/>
                  </a:ext>
                </a:extLst>
              </a:tr>
              <a:tr h="338880">
                <a:tc>
                  <a:txBody>
                    <a:bodyPr/>
                    <a:lstStyle/>
                    <a:p>
                      <a:pPr algn="ctr"/>
                      <a:r>
                        <a:rPr lang="en-US" sz="1800" dirty="0"/>
                        <a:t>Radars</a:t>
                      </a:r>
                    </a:p>
                  </a:txBody>
                  <a:tcPr/>
                </a:tc>
                <a:tc>
                  <a:txBody>
                    <a:bodyPr/>
                    <a:lstStyle/>
                    <a:p>
                      <a:pPr algn="ctr"/>
                      <a:r>
                        <a:rPr lang="en-US" sz="1800" dirty="0">
                          <a:solidFill>
                            <a:schemeClr val="tx1"/>
                          </a:solidFill>
                        </a:rPr>
                        <a:t>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solidFill>
                            <a:schemeClr val="tx1"/>
                          </a:solidFill>
                        </a:rPr>
                        <a:t>4</a:t>
                      </a:r>
                    </a:p>
                  </a:txBody>
                  <a:tcPr/>
                </a:tc>
                <a:tc>
                  <a:txBody>
                    <a:bodyPr/>
                    <a:lstStyle/>
                    <a:p>
                      <a:pPr algn="ctr"/>
                      <a:r>
                        <a:rPr lang="en-US" sz="1800" dirty="0">
                          <a:solidFill>
                            <a:schemeClr val="tx1"/>
                          </a:solidFill>
                        </a:rPr>
                        <a:t>8</a:t>
                      </a:r>
                    </a:p>
                  </a:txBody>
                  <a:tcPr/>
                </a:tc>
                <a:tc>
                  <a:txBody>
                    <a:bodyPr/>
                    <a:lstStyle/>
                    <a:p>
                      <a:pPr algn="ctr"/>
                      <a:r>
                        <a:rPr lang="en-US" sz="1800" dirty="0">
                          <a:solidFill>
                            <a:schemeClr val="tx1"/>
                          </a:solidFill>
                        </a:rPr>
                        <a:t>4</a:t>
                      </a:r>
                    </a:p>
                  </a:txBody>
                  <a:tcPr/>
                </a:tc>
                <a:tc>
                  <a:txBody>
                    <a:bodyPr/>
                    <a:lstStyle/>
                    <a:p>
                      <a:pPr algn="ctr"/>
                      <a:r>
                        <a:rPr lang="en-US" sz="1800" dirty="0">
                          <a:solidFill>
                            <a:schemeClr val="tx1"/>
                          </a:solidFill>
                        </a:rPr>
                        <a:t>2</a:t>
                      </a:r>
                    </a:p>
                  </a:txBody>
                  <a:tcPr/>
                </a:tc>
                <a:tc>
                  <a:txBody>
                    <a:bodyPr/>
                    <a:lstStyle/>
                    <a:p>
                      <a:pPr algn="ctr"/>
                      <a:r>
                        <a:rPr lang="en-US" sz="1800" dirty="0">
                          <a:solidFill>
                            <a:schemeClr val="tx1"/>
                          </a:solidFill>
                        </a:rPr>
                        <a:t>9</a:t>
                      </a:r>
                    </a:p>
                  </a:txBody>
                  <a:tcPr/>
                </a:tc>
                <a:tc>
                  <a:txBody>
                    <a:bodyPr/>
                    <a:lstStyle/>
                    <a:p>
                      <a:pPr algn="ctr"/>
                      <a:r>
                        <a:rPr lang="en-US" sz="1800" dirty="0">
                          <a:solidFill>
                            <a:schemeClr val="tx1"/>
                          </a:solidFill>
                        </a:rPr>
                        <a:t>1</a:t>
                      </a:r>
                    </a:p>
                  </a:txBody>
                  <a:tcPr/>
                </a:tc>
                <a:extLst>
                  <a:ext uri="{0D108BD9-81ED-4DB2-BD59-A6C34878D82A}">
                    <a16:rowId xmlns:a16="http://schemas.microsoft.com/office/drawing/2014/main" val="263244923"/>
                  </a:ext>
                </a:extLst>
              </a:tr>
            </a:tbl>
          </a:graphicData>
        </a:graphic>
      </p:graphicFrame>
      <p:sp>
        <p:nvSpPr>
          <p:cNvPr id="7" name="Content Placeholder 2">
            <a:extLst>
              <a:ext uri="{FF2B5EF4-FFF2-40B4-BE49-F238E27FC236}">
                <a16:creationId xmlns:a16="http://schemas.microsoft.com/office/drawing/2014/main" id="{4CE581A2-FE82-4860-BD87-0955E7C34F84}"/>
              </a:ext>
            </a:extLst>
          </p:cNvPr>
          <p:cNvSpPr txBox="1">
            <a:spLocks/>
          </p:cNvSpPr>
          <p:nvPr/>
        </p:nvSpPr>
        <p:spPr bwMode="auto">
          <a:xfrm>
            <a:off x="107504" y="3667303"/>
            <a:ext cx="8857108" cy="257000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en-US" sz="2400" kern="0" dirty="0">
                <a:solidFill>
                  <a:srgbClr val="424242"/>
                </a:solidFill>
                <a:latin typeface="Helvetica" panose="020B0604020202020204" pitchFamily="34" charset="0"/>
              </a:rPr>
              <a:t>Tesla is one of the few AD companies that do not use Lidar.</a:t>
            </a:r>
          </a:p>
          <a:p>
            <a:r>
              <a:rPr lang="en-US" sz="2400" kern="0" dirty="0">
                <a:solidFill>
                  <a:srgbClr val="424242"/>
                </a:solidFill>
                <a:latin typeface="Helvetica" panose="020B0604020202020204" pitchFamily="34" charset="0"/>
              </a:rPr>
              <a:t>Elon Musk, 2017: </a:t>
            </a:r>
          </a:p>
          <a:p>
            <a:pPr lvl="1"/>
            <a:r>
              <a:rPr lang="en-US" sz="2000" kern="0" dirty="0">
                <a:solidFill>
                  <a:srgbClr val="424242"/>
                </a:solidFill>
                <a:latin typeface="Helvetica" panose="020B0604020202020204" pitchFamily="34" charset="0"/>
              </a:rPr>
              <a:t>“Once you solve cameras for vision, autonomy is solved; if you don’t solve vision, it’s not solved … You can absolutely be superhuman with just cameras.” </a:t>
            </a:r>
          </a:p>
          <a:p>
            <a:pPr lvl="1"/>
            <a:r>
              <a:rPr lang="en-US" sz="2000" kern="0" dirty="0">
                <a:solidFill>
                  <a:srgbClr val="424242"/>
                </a:solidFill>
                <a:latin typeface="Helvetica" panose="020B0604020202020204" pitchFamily="34" charset="0"/>
              </a:rPr>
              <a:t>“In my view, Lidar is a crutch that will drive companies to a local maximum that they will find very hard to get out of. Perhaps I am wrong, and I will look like a fool. But I am quite certain that I am not.”</a:t>
            </a:r>
          </a:p>
        </p:txBody>
      </p:sp>
    </p:spTree>
    <p:extLst>
      <p:ext uri="{BB962C8B-B14F-4D97-AF65-F5344CB8AC3E}">
        <p14:creationId xmlns:p14="http://schemas.microsoft.com/office/powerpoint/2010/main" val="27725623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1CD3D-7AC2-469B-B4EE-C69977B5C4E4}"/>
              </a:ext>
            </a:extLst>
          </p:cNvPr>
          <p:cNvSpPr>
            <a:spLocks noGrp="1"/>
          </p:cNvSpPr>
          <p:nvPr>
            <p:ph type="title"/>
          </p:nvPr>
        </p:nvSpPr>
        <p:spPr/>
        <p:txBody>
          <a:bodyPr/>
          <a:lstStyle/>
          <a:p>
            <a:r>
              <a:rPr lang="en-US" dirty="0"/>
              <a:t>Passive vs. Active Sensors</a:t>
            </a:r>
            <a:endParaRPr lang="en-SE" dirty="0"/>
          </a:p>
        </p:txBody>
      </p:sp>
      <p:sp>
        <p:nvSpPr>
          <p:cNvPr id="3" name="Content Placeholder 2">
            <a:extLst>
              <a:ext uri="{FF2B5EF4-FFF2-40B4-BE49-F238E27FC236}">
                <a16:creationId xmlns:a16="http://schemas.microsoft.com/office/drawing/2014/main" id="{A5309247-DE22-4511-9BB5-07B93112864E}"/>
              </a:ext>
            </a:extLst>
          </p:cNvPr>
          <p:cNvSpPr>
            <a:spLocks noGrp="1"/>
          </p:cNvSpPr>
          <p:nvPr>
            <p:ph idx="1"/>
          </p:nvPr>
        </p:nvSpPr>
        <p:spPr>
          <a:xfrm>
            <a:off x="457200" y="1143000"/>
            <a:ext cx="8229600" cy="2853680"/>
          </a:xfrm>
        </p:spPr>
        <p:txBody>
          <a:bodyPr>
            <a:normAutofit fontScale="92500" lnSpcReduction="20000"/>
          </a:bodyPr>
          <a:lstStyle/>
          <a:p>
            <a:r>
              <a:rPr lang="en-US" dirty="0"/>
              <a:t>Passive sensors detect existing energy, like light or radiation, reflecting from objects in the environment.</a:t>
            </a:r>
          </a:p>
          <a:p>
            <a:pPr lvl="1"/>
            <a:r>
              <a:rPr lang="en-US" dirty="0"/>
              <a:t>Cameras</a:t>
            </a:r>
          </a:p>
          <a:p>
            <a:r>
              <a:rPr lang="en-US" dirty="0"/>
              <a:t>Active sensors (also called range sensors) send their own signal and sense its reflection</a:t>
            </a:r>
          </a:p>
          <a:p>
            <a:pPr lvl="1"/>
            <a:r>
              <a:rPr lang="en-US" dirty="0"/>
              <a:t> Lidar, Radar, ultrasound</a:t>
            </a:r>
            <a:endParaRPr lang="en-SE" dirty="0"/>
          </a:p>
        </p:txBody>
      </p:sp>
      <p:sp>
        <p:nvSpPr>
          <p:cNvPr id="4" name="Slide Number Placeholder 3">
            <a:extLst>
              <a:ext uri="{FF2B5EF4-FFF2-40B4-BE49-F238E27FC236}">
                <a16:creationId xmlns:a16="http://schemas.microsoft.com/office/drawing/2014/main" id="{B1B7A94D-BBC7-4A37-B43A-74AA67AE5547}"/>
              </a:ext>
            </a:extLst>
          </p:cNvPr>
          <p:cNvSpPr>
            <a:spLocks noGrp="1"/>
          </p:cNvSpPr>
          <p:nvPr>
            <p:ph type="sldNum" sz="quarter" idx="12"/>
          </p:nvPr>
        </p:nvSpPr>
        <p:spPr/>
        <p:txBody>
          <a:bodyPr/>
          <a:lstStyle/>
          <a:p>
            <a:pPr>
              <a:defRPr/>
            </a:pPr>
            <a:fld id="{F57F456A-00AF-44E6-8D70-638C0D0130FF}" type="slidenum">
              <a:rPr lang="en-US" altLang="zh-CN" smtClean="0"/>
              <a:pPr>
                <a:defRPr/>
              </a:pPr>
              <a:t>8</a:t>
            </a:fld>
            <a:endParaRPr lang="en-US" altLang="zh-CN"/>
          </a:p>
        </p:txBody>
      </p:sp>
      <p:pic>
        <p:nvPicPr>
          <p:cNvPr id="5" name="Picture 4">
            <a:extLst>
              <a:ext uri="{FF2B5EF4-FFF2-40B4-BE49-F238E27FC236}">
                <a16:creationId xmlns:a16="http://schemas.microsoft.com/office/drawing/2014/main" id="{E532B4E0-3B75-4007-834E-E762D3D26F6B}"/>
              </a:ext>
            </a:extLst>
          </p:cNvPr>
          <p:cNvPicPr>
            <a:picLocks noChangeAspect="1"/>
          </p:cNvPicPr>
          <p:nvPr/>
        </p:nvPicPr>
        <p:blipFill>
          <a:blip r:embed="rId2"/>
          <a:stretch>
            <a:fillRect/>
          </a:stretch>
        </p:blipFill>
        <p:spPr>
          <a:xfrm>
            <a:off x="1259632" y="3938362"/>
            <a:ext cx="6458851" cy="2676899"/>
          </a:xfrm>
          <a:prstGeom prst="rect">
            <a:avLst/>
          </a:prstGeom>
        </p:spPr>
      </p:pic>
      <p:sp>
        <p:nvSpPr>
          <p:cNvPr id="6" name="Rectangle 5">
            <a:extLst>
              <a:ext uri="{FF2B5EF4-FFF2-40B4-BE49-F238E27FC236}">
                <a16:creationId xmlns:a16="http://schemas.microsoft.com/office/drawing/2014/main" id="{BE3A3C0A-4C8B-46D7-8B8E-D3E7E9BDE72A}"/>
              </a:ext>
            </a:extLst>
          </p:cNvPr>
          <p:cNvSpPr/>
          <p:nvPr/>
        </p:nvSpPr>
        <p:spPr>
          <a:xfrm>
            <a:off x="2286000" y="6597352"/>
            <a:ext cx="4572000" cy="246221"/>
          </a:xfrm>
          <a:prstGeom prst="rect">
            <a:avLst/>
          </a:prstGeom>
        </p:spPr>
        <p:txBody>
          <a:bodyPr>
            <a:spAutoFit/>
          </a:bodyPr>
          <a:lstStyle/>
          <a:p>
            <a:r>
              <a:rPr lang="en-US" sz="1000" dirty="0"/>
              <a:t>https://www.wevolver.com/article/2020.autonomous.vehicle.technology.report</a:t>
            </a:r>
            <a:endParaRPr lang="en-SE" sz="1000" dirty="0"/>
          </a:p>
        </p:txBody>
      </p:sp>
    </p:spTree>
    <p:extLst>
      <p:ext uri="{BB962C8B-B14F-4D97-AF65-F5344CB8AC3E}">
        <p14:creationId xmlns:p14="http://schemas.microsoft.com/office/powerpoint/2010/main" val="11247524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86B4E1-686E-4C56-B585-503557AB23A4}"/>
              </a:ext>
            </a:extLst>
          </p:cNvPr>
          <p:cNvSpPr>
            <a:spLocks noGrp="1"/>
          </p:cNvSpPr>
          <p:nvPr>
            <p:ph type="title"/>
          </p:nvPr>
        </p:nvSpPr>
        <p:spPr/>
        <p:txBody>
          <a:bodyPr/>
          <a:lstStyle/>
          <a:p>
            <a:r>
              <a:rPr lang="en-US" dirty="0"/>
              <a:t>Camera</a:t>
            </a:r>
            <a:endParaRPr lang="en-SE" dirty="0"/>
          </a:p>
        </p:txBody>
      </p:sp>
      <p:sp>
        <p:nvSpPr>
          <p:cNvPr id="3" name="Content Placeholder 2">
            <a:extLst>
              <a:ext uri="{FF2B5EF4-FFF2-40B4-BE49-F238E27FC236}">
                <a16:creationId xmlns:a16="http://schemas.microsoft.com/office/drawing/2014/main" id="{9EB2AEEA-7D20-4DA7-8FEC-DDC52E3BE573}"/>
              </a:ext>
            </a:extLst>
          </p:cNvPr>
          <p:cNvSpPr>
            <a:spLocks noGrp="1"/>
          </p:cNvSpPr>
          <p:nvPr>
            <p:ph idx="1"/>
          </p:nvPr>
        </p:nvSpPr>
        <p:spPr>
          <a:xfrm>
            <a:off x="179512" y="1052736"/>
            <a:ext cx="8784976" cy="3240360"/>
          </a:xfrm>
        </p:spPr>
        <p:txBody>
          <a:bodyPr>
            <a:normAutofit fontScale="55000" lnSpcReduction="20000"/>
          </a:bodyPr>
          <a:lstStyle/>
          <a:p>
            <a:r>
              <a:rPr lang="en-US" dirty="0"/>
              <a:t>Pro: cheap, versatile, stereo vision w. two cameras</a:t>
            </a:r>
          </a:p>
          <a:p>
            <a:r>
              <a:rPr lang="en-US" dirty="0"/>
              <a:t>Con: easily affected by illumination conditions, needs additional light at night</a:t>
            </a:r>
          </a:p>
          <a:p>
            <a:r>
              <a:rPr lang="en-US" dirty="0"/>
              <a:t>Key parameters</a:t>
            </a:r>
          </a:p>
          <a:p>
            <a:pPr lvl="1"/>
            <a:r>
              <a:rPr lang="en-US" dirty="0"/>
              <a:t>Resolution</a:t>
            </a:r>
          </a:p>
          <a:p>
            <a:pPr lvl="2"/>
            <a:r>
              <a:rPr lang="en-US" dirty="0"/>
              <a:t>e.g.,1080p HD cameras provide 1920x1080-pixel resolution, or 2.1 megapixels.</a:t>
            </a:r>
          </a:p>
          <a:p>
            <a:pPr lvl="1"/>
            <a:r>
              <a:rPr lang="en-US" dirty="0"/>
              <a:t>Field of View (FOV)</a:t>
            </a:r>
          </a:p>
          <a:p>
            <a:pPr lvl="2"/>
            <a:r>
              <a:rPr lang="en-US" dirty="0"/>
              <a:t>The extent of the observable world that is seen at any given moment</a:t>
            </a:r>
          </a:p>
          <a:p>
            <a:pPr lvl="2"/>
            <a:r>
              <a:rPr lang="en-US" dirty="0"/>
              <a:t>Given same resolution, wider FOV results in large image distortion.</a:t>
            </a:r>
          </a:p>
          <a:p>
            <a:pPr lvl="1"/>
            <a:r>
              <a:rPr lang="en-US" dirty="0"/>
              <a:t>Dynamic range</a:t>
            </a:r>
          </a:p>
          <a:p>
            <a:pPr lvl="2"/>
            <a:r>
              <a:rPr lang="en-US" dirty="0"/>
              <a:t>Maximum difference between the darkest and lightest pixel intensities in an image, measured in </a:t>
            </a:r>
            <a:r>
              <a:rPr lang="en-US" dirty="0" err="1"/>
              <a:t>dB.</a:t>
            </a:r>
            <a:r>
              <a:rPr lang="en-US" dirty="0"/>
              <a:t> An AV needs HDR (High-Dynamic-Range) cameras with at least 100dB.</a:t>
            </a:r>
            <a:endParaRPr lang="en-SE" dirty="0"/>
          </a:p>
        </p:txBody>
      </p:sp>
      <p:sp>
        <p:nvSpPr>
          <p:cNvPr id="4" name="Slide Number Placeholder 3">
            <a:extLst>
              <a:ext uri="{FF2B5EF4-FFF2-40B4-BE49-F238E27FC236}">
                <a16:creationId xmlns:a16="http://schemas.microsoft.com/office/drawing/2014/main" id="{174E58DC-9ED8-465D-A003-85E0F70A63C6}"/>
              </a:ext>
            </a:extLst>
          </p:cNvPr>
          <p:cNvSpPr>
            <a:spLocks noGrp="1"/>
          </p:cNvSpPr>
          <p:nvPr>
            <p:ph type="sldNum" sz="quarter" idx="12"/>
          </p:nvPr>
        </p:nvSpPr>
        <p:spPr/>
        <p:txBody>
          <a:bodyPr/>
          <a:lstStyle/>
          <a:p>
            <a:pPr>
              <a:defRPr/>
            </a:pPr>
            <a:fld id="{F57F456A-00AF-44E6-8D70-638C0D0130FF}" type="slidenum">
              <a:rPr lang="en-US" altLang="zh-CN" smtClean="0"/>
              <a:pPr>
                <a:defRPr/>
              </a:pPr>
              <a:t>9</a:t>
            </a:fld>
            <a:endParaRPr lang="en-US" altLang="zh-CN"/>
          </a:p>
        </p:txBody>
      </p:sp>
      <p:pic>
        <p:nvPicPr>
          <p:cNvPr id="5" name="Picture 4">
            <a:extLst>
              <a:ext uri="{FF2B5EF4-FFF2-40B4-BE49-F238E27FC236}">
                <a16:creationId xmlns:a16="http://schemas.microsoft.com/office/drawing/2014/main" id="{987C2AFB-AC7E-4C20-B64C-1DD875CE54F2}"/>
              </a:ext>
            </a:extLst>
          </p:cNvPr>
          <p:cNvPicPr>
            <a:picLocks noChangeAspect="1"/>
          </p:cNvPicPr>
          <p:nvPr/>
        </p:nvPicPr>
        <p:blipFill>
          <a:blip r:embed="rId3"/>
          <a:stretch>
            <a:fillRect/>
          </a:stretch>
        </p:blipFill>
        <p:spPr>
          <a:xfrm>
            <a:off x="1331640" y="3949702"/>
            <a:ext cx="6264697" cy="2702570"/>
          </a:xfrm>
          <a:prstGeom prst="rect">
            <a:avLst/>
          </a:prstGeom>
        </p:spPr>
      </p:pic>
    </p:spTree>
    <p:extLst>
      <p:ext uri="{BB962C8B-B14F-4D97-AF65-F5344CB8AC3E}">
        <p14:creationId xmlns:p14="http://schemas.microsoft.com/office/powerpoint/2010/main" val="2733335408"/>
      </p:ext>
    </p:extLst>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254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254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L0_Intro.pptx" id="{7A818FB8-66AD-43B8-A07D-15BA811C4F68}" vid="{02C01383-1466-4376-AAA8-73F2DE31A635}"/>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_Slide Template</Template>
  <TotalTime>3780</TotalTime>
  <Words>2051</Words>
  <Application>Microsoft Office PowerPoint</Application>
  <PresentationFormat>On-screen Show (4:3)</PresentationFormat>
  <Paragraphs>263</Paragraphs>
  <Slides>25</Slides>
  <Notes>10</Notes>
  <HiddenSlides>0</HiddenSlides>
  <MMClips>2</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25</vt:i4>
      </vt:variant>
    </vt:vector>
  </HeadingPairs>
  <TitlesOfParts>
    <vt:vector size="29" baseType="lpstr">
      <vt:lpstr>Arial</vt:lpstr>
      <vt:lpstr>Cambria Math</vt:lpstr>
      <vt:lpstr>Helvetica</vt:lpstr>
      <vt:lpstr>Default Design</vt:lpstr>
      <vt:lpstr>L1.2 AV Sensors, HD Maps</vt:lpstr>
      <vt:lpstr>AV SENSORS</vt:lpstr>
      <vt:lpstr>Perception Tasks</vt:lpstr>
      <vt:lpstr>The variety of static and moving objects that an AV needs to detect and recognize</vt:lpstr>
      <vt:lpstr>Perception is Challenging</vt:lpstr>
      <vt:lpstr>The Typical AV Sensor Configuration</vt:lpstr>
      <vt:lpstr>Configuration of Sensors of Some Research AVs</vt:lpstr>
      <vt:lpstr>Passive vs. Active Sensors</vt:lpstr>
      <vt:lpstr>Camera</vt:lpstr>
      <vt:lpstr>Range Sensors</vt:lpstr>
      <vt:lpstr>Range Sensors</vt:lpstr>
      <vt:lpstr>Lidar</vt:lpstr>
      <vt:lpstr>Velodyne Lidar</vt:lpstr>
      <vt:lpstr>Many Variants of Lidars in the Market</vt:lpstr>
      <vt:lpstr>Apple iPAD Pro has Built-in Lidar (2020)</vt:lpstr>
      <vt:lpstr>mmWave Radar</vt:lpstr>
      <vt:lpstr>Ultrasound</vt:lpstr>
      <vt:lpstr>Comparison of Sensing Ranges</vt:lpstr>
      <vt:lpstr>Other Comparisons</vt:lpstr>
      <vt:lpstr>GNSS/GPS</vt:lpstr>
      <vt:lpstr>IMU</vt:lpstr>
      <vt:lpstr>AV Sensors Generates Big Data</vt:lpstr>
      <vt:lpstr>High-Definition (HD) Maps</vt:lpstr>
      <vt:lpstr>HD Maps</vt:lpstr>
      <vt:lpstr>Are HD Maps Necessary?</vt:lpstr>
    </vt:vector>
  </TitlesOfParts>
  <Company>Carnegie Mellon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L0 Introduction</dc:title>
  <dc:creator>Zonghua Gu</dc:creator>
  <cp:lastModifiedBy>Zonghua Gu</cp:lastModifiedBy>
  <cp:revision>255</cp:revision>
  <dcterms:created xsi:type="dcterms:W3CDTF">2020-03-21T16:53:45Z</dcterms:created>
  <dcterms:modified xsi:type="dcterms:W3CDTF">2023-10-31T16:34:38Z</dcterms:modified>
</cp:coreProperties>
</file>